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2"/>
  </p:notesMasterIdLst>
  <p:sldIdLst>
    <p:sldId id="256" r:id="rId2"/>
    <p:sldId id="455" r:id="rId3"/>
    <p:sldId id="454" r:id="rId4"/>
    <p:sldId id="262" r:id="rId5"/>
    <p:sldId id="263" r:id="rId6"/>
    <p:sldId id="404" r:id="rId7"/>
    <p:sldId id="406" r:id="rId8"/>
    <p:sldId id="408" r:id="rId9"/>
    <p:sldId id="264" r:id="rId10"/>
    <p:sldId id="426" r:id="rId11"/>
    <p:sldId id="411" r:id="rId12"/>
    <p:sldId id="429" r:id="rId13"/>
    <p:sldId id="428" r:id="rId14"/>
    <p:sldId id="413" r:id="rId15"/>
    <p:sldId id="412" r:id="rId16"/>
    <p:sldId id="430" r:id="rId17"/>
    <p:sldId id="431" r:id="rId18"/>
    <p:sldId id="268" r:id="rId19"/>
    <p:sldId id="409" r:id="rId20"/>
    <p:sldId id="410" r:id="rId21"/>
    <p:sldId id="405" r:id="rId22"/>
    <p:sldId id="380" r:id="rId23"/>
    <p:sldId id="382" r:id="rId24"/>
    <p:sldId id="384" r:id="rId25"/>
    <p:sldId id="385" r:id="rId26"/>
    <p:sldId id="386" r:id="rId27"/>
    <p:sldId id="387" r:id="rId28"/>
    <p:sldId id="381" r:id="rId29"/>
    <p:sldId id="388" r:id="rId30"/>
    <p:sldId id="389" r:id="rId31"/>
    <p:sldId id="390" r:id="rId32"/>
    <p:sldId id="391" r:id="rId33"/>
    <p:sldId id="392" r:id="rId34"/>
    <p:sldId id="393" r:id="rId35"/>
    <p:sldId id="394" r:id="rId36"/>
    <p:sldId id="395" r:id="rId37"/>
    <p:sldId id="396" r:id="rId38"/>
    <p:sldId id="397" r:id="rId39"/>
    <p:sldId id="399" r:id="rId40"/>
    <p:sldId id="400" r:id="rId41"/>
    <p:sldId id="274" r:id="rId42"/>
    <p:sldId id="275" r:id="rId43"/>
    <p:sldId id="418" r:id="rId44"/>
    <p:sldId id="417" r:id="rId45"/>
    <p:sldId id="261" r:id="rId46"/>
    <p:sldId id="281" r:id="rId47"/>
    <p:sldId id="282" r:id="rId48"/>
    <p:sldId id="283" r:id="rId49"/>
    <p:sldId id="284" r:id="rId50"/>
    <p:sldId id="286" r:id="rId51"/>
    <p:sldId id="287" r:id="rId52"/>
    <p:sldId id="288" r:id="rId53"/>
    <p:sldId id="270" r:id="rId54"/>
    <p:sldId id="290" r:id="rId55"/>
    <p:sldId id="424" r:id="rId56"/>
    <p:sldId id="271" r:id="rId57"/>
    <p:sldId id="277" r:id="rId58"/>
    <p:sldId id="432" r:id="rId59"/>
    <p:sldId id="291" r:id="rId60"/>
    <p:sldId id="292" r:id="rId61"/>
    <p:sldId id="293" r:id="rId62"/>
    <p:sldId id="294" r:id="rId63"/>
    <p:sldId id="308" r:id="rId64"/>
    <p:sldId id="309" r:id="rId65"/>
    <p:sldId id="419" r:id="rId66"/>
    <p:sldId id="420" r:id="rId67"/>
    <p:sldId id="421" r:id="rId68"/>
    <p:sldId id="422" r:id="rId69"/>
    <p:sldId id="433" r:id="rId70"/>
    <p:sldId id="423" r:id="rId71"/>
    <p:sldId id="443" r:id="rId72"/>
    <p:sldId id="435" r:id="rId73"/>
    <p:sldId id="437" r:id="rId74"/>
    <p:sldId id="438" r:id="rId75"/>
    <p:sldId id="439" r:id="rId76"/>
    <p:sldId id="440" r:id="rId77"/>
    <p:sldId id="441" r:id="rId78"/>
    <p:sldId id="434" r:id="rId79"/>
    <p:sldId id="436" r:id="rId80"/>
    <p:sldId id="425" r:id="rId81"/>
    <p:sldId id="442" r:id="rId82"/>
    <p:sldId id="444" r:id="rId83"/>
    <p:sldId id="445" r:id="rId84"/>
    <p:sldId id="446" r:id="rId85"/>
    <p:sldId id="447" r:id="rId86"/>
    <p:sldId id="448" r:id="rId87"/>
    <p:sldId id="449" r:id="rId88"/>
    <p:sldId id="450" r:id="rId89"/>
    <p:sldId id="451" r:id="rId90"/>
    <p:sldId id="453" r:id="rId91"/>
  </p:sldIdLst>
  <p:sldSz cx="12192000" cy="6858000"/>
  <p:notesSz cx="6858000" cy="9144000"/>
  <p:embeddedFontLst>
    <p:embeddedFont>
      <p:font typeface="Calibri" panose="020F0502020204030204" pitchFamily="34" charset="0"/>
      <p:regular r:id="rId93"/>
      <p:bold r:id="rId94"/>
      <p:italic r:id="rId95"/>
      <p:boldItalic r:id="rId96"/>
    </p:embeddedFont>
    <p:embeddedFont>
      <p:font typeface="Cambria Math" panose="02040503050406030204" pitchFamily="18" charset="0"/>
      <p:regular r:id="rId97"/>
    </p:embeddedFont>
    <p:embeddedFont>
      <p:font typeface="Libre Franklin" pitchFamily="2" charset="77"/>
      <p:regular r:id="rId98"/>
      <p:bold r:id="rId99"/>
      <p:italic r:id="rId100"/>
      <p:boldItalic r:id="rId101"/>
    </p:embeddedFont>
    <p:embeddedFont>
      <p:font typeface="Libre Franklin Black" pitchFamily="2" charset="77"/>
      <p:bold r:id="rId102"/>
      <p:italic r:id="rId103"/>
      <p:boldItalic r:id="rId104"/>
    </p:embeddedFont>
    <p:embeddedFont>
      <p:font typeface="Libre Franklin Medium" pitchFamily="2" charset="77"/>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hTLkMLPjHBpY09rAw5hZr1sGXX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94"/>
    <p:restoredTop sz="82357"/>
  </p:normalViewPr>
  <p:slideViewPr>
    <p:cSldViewPr snapToGrid="0">
      <p:cViewPr varScale="1">
        <p:scale>
          <a:sx n="91" d="100"/>
          <a:sy n="91" d="100"/>
        </p:scale>
        <p:origin x="600" y="184"/>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Wav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en.wikipedia.org/wiki/Minimu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statevector</a:t>
            </a:r>
            <a:r>
              <a:rPr lang="en-US" dirty="0"/>
              <a:t> to describe the state of system vector.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807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18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observe the coin, we are making a measurement which destroys the superposition.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59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observe the coin, we are making a measurement which destroys the superposition.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5604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crest</a:t>
            </a:r>
            <a:r>
              <a:rPr lang="en-US" sz="1200" b="0" i="0" u="none" strike="noStrike" cap="none" dirty="0">
                <a:solidFill>
                  <a:schemeClr val="dk1"/>
                </a:solidFill>
                <a:effectLst/>
                <a:latin typeface="Calibri"/>
                <a:ea typeface="Calibri"/>
                <a:cs typeface="Calibri"/>
                <a:sym typeface="Calibri"/>
              </a:rPr>
              <a:t> point on a </a:t>
            </a:r>
            <a:r>
              <a:rPr lang="en-US" sz="1200" b="0" i="0" u="none" strike="noStrike" cap="none" dirty="0">
                <a:solidFill>
                  <a:schemeClr val="dk1"/>
                </a:solidFill>
                <a:effectLst/>
                <a:latin typeface="Calibri"/>
                <a:ea typeface="Calibri"/>
                <a:cs typeface="Calibri"/>
                <a:sym typeface="Calibri"/>
                <a:hlinkClick r:id="rId3" tooltip="Wave"/>
              </a:rPr>
              <a:t>wave</a:t>
            </a:r>
            <a:r>
              <a:rPr lang="en-US" sz="1200" b="0" i="0" u="none" strike="noStrike" cap="none" dirty="0">
                <a:solidFill>
                  <a:schemeClr val="dk1"/>
                </a:solidFill>
                <a:effectLst/>
                <a:latin typeface="Calibri"/>
                <a:ea typeface="Calibri"/>
                <a:cs typeface="Calibri"/>
                <a:sym typeface="Calibri"/>
              </a:rPr>
              <a:t> is the maximum value of upward displacement within a cycle. </a:t>
            </a:r>
          </a:p>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trough</a:t>
            </a:r>
            <a:r>
              <a:rPr lang="en-US" sz="1200" b="0" i="0" u="none" strike="noStrike" cap="none" dirty="0">
                <a:solidFill>
                  <a:schemeClr val="dk1"/>
                </a:solidFill>
                <a:effectLst/>
                <a:latin typeface="Calibri"/>
                <a:ea typeface="Calibri"/>
                <a:cs typeface="Calibri"/>
                <a:sym typeface="Calibri"/>
              </a:rPr>
              <a:t> is the opposite of a crest, so the </a:t>
            </a:r>
            <a:r>
              <a:rPr lang="en-US" sz="1200" b="0" i="0" u="none" strike="noStrike" cap="none" dirty="0">
                <a:solidFill>
                  <a:schemeClr val="dk1"/>
                </a:solidFill>
                <a:effectLst/>
                <a:latin typeface="Calibri"/>
                <a:ea typeface="Calibri"/>
                <a:cs typeface="Calibri"/>
                <a:sym typeface="Calibri"/>
                <a:hlinkClick r:id="rId4" tooltip="Minimum"/>
              </a:rPr>
              <a:t>minimum</a:t>
            </a:r>
            <a:r>
              <a:rPr lang="en-US" sz="1200" b="0" i="0" u="none" strike="noStrike" cap="none" dirty="0">
                <a:solidFill>
                  <a:schemeClr val="dk1"/>
                </a:solidFill>
                <a:effectLst/>
                <a:latin typeface="Calibri"/>
                <a:ea typeface="Calibri"/>
                <a:cs typeface="Calibri"/>
                <a:sym typeface="Calibri"/>
              </a:rPr>
              <a:t> or lowest point in a cycle.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3639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A general computation on a quantum computer proceeds in very much the same way as noise cancellation.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712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4255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189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The </a:t>
            </a:r>
            <a:r>
              <a:rPr lang="en-US" sz="1200" b="1" i="1" dirty="0" err="1">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cz</a:t>
            </a:r>
            <a:r>
              <a:rPr lang="en-US" sz="1200" b="1" i="1"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is a gate whose effect is rather similar to the </a:t>
            </a:r>
            <a:r>
              <a:rPr lang="en-US" sz="1200" b="1" i="1"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cx</a:t>
            </a: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 It also acts on two qubits: the target and control.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It also does nothing when the control qubit is in state </a:t>
            </a:r>
            <a:r>
              <a:rPr lang="en-US" sz="1200" b="1" i="1"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|0&gt;</a:t>
            </a: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 But for the control state </a:t>
            </a:r>
            <a:r>
              <a:rPr lang="en-US" sz="1200" b="1" i="1"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|1&gt;</a:t>
            </a: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 it performs a </a:t>
            </a:r>
            <a:r>
              <a:rPr lang="en-US" sz="1200" b="1" i="1"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z</a:t>
            </a:r>
            <a:r>
              <a:rPr lang="en-US" sz="1200" dirty="0">
                <a:solidFill>
                  <a:srgbClr val="343A3F"/>
                </a:solidFill>
                <a:highlight>
                  <a:srgbClr val="FFFFFF"/>
                </a:highlight>
                <a:latin typeface="Times New Roman" panose="02020603050405020304" pitchFamily="18" charset="0"/>
                <a:ea typeface="Times New Roman"/>
                <a:cs typeface="Times New Roman" panose="02020603050405020304" pitchFamily="18" charset="0"/>
                <a:sym typeface="Times New Roman"/>
              </a:rPr>
              <a:t> to the target.</a:t>
            </a:r>
            <a:endParaRPr lang="en-US" sz="1200" dirty="0">
              <a:solidFill>
                <a:srgbClr val="000000"/>
              </a:solidFill>
              <a:latin typeface="Times New Roman" panose="02020603050405020304" pitchFamily="18" charset="0"/>
              <a:ea typeface="Arial"/>
              <a:cs typeface="Times New Roman" panose="02020603050405020304" pitchFamily="18" charset="0"/>
              <a:sym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4904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Entangled states between qubits can be used for quantum teleportation, </a:t>
            </a:r>
          </a:p>
          <a:p>
            <a:r>
              <a:rPr lang="en-US" sz="1200" b="0" i="0" u="none" strike="noStrike" cap="none" dirty="0">
                <a:solidFill>
                  <a:schemeClr val="dk1"/>
                </a:solidFill>
                <a:effectLst/>
                <a:latin typeface="Calibri"/>
                <a:ea typeface="Calibri"/>
                <a:cs typeface="Calibri"/>
                <a:sym typeface="Calibri"/>
              </a:rPr>
              <a:t>where a shared entangled state of two qubits can be manipulated to transfer information from one qubit to another,</a:t>
            </a:r>
          </a:p>
          <a:p>
            <a:r>
              <a:rPr lang="en-US" sz="1200" b="0" i="0" u="none" strike="noStrike" cap="none" dirty="0">
                <a:solidFill>
                  <a:schemeClr val="dk1"/>
                </a:solidFill>
                <a:effectLst/>
                <a:latin typeface="Calibri"/>
                <a:ea typeface="Calibri"/>
                <a:cs typeface="Calibri"/>
                <a:sym typeface="Calibri"/>
              </a:rPr>
              <a:t> regardless of the relative physical proximity of the qubits</a:t>
            </a:r>
          </a:p>
          <a:p>
            <a:endParaRPr lang="en-US" sz="1200" b="0" i="0" u="none" strike="noStrike" cap="none" dirty="0">
              <a:solidFill>
                <a:schemeClr val="dk1"/>
              </a:solidFill>
              <a:effectLst/>
              <a:latin typeface="Calibri"/>
              <a:cs typeface="Calibri"/>
              <a:sym typeface="Calibri"/>
            </a:endParaRPr>
          </a:p>
          <a:p>
            <a:r>
              <a:rPr lang="en-US" dirty="0"/>
              <a:t>https://</a:t>
            </a:r>
            <a:r>
              <a:rPr lang="en-US" dirty="0" err="1"/>
              <a:t>quantumcomputinguk.org</a:t>
            </a:r>
            <a:r>
              <a:rPr lang="en-US" dirty="0"/>
              <a:t>/tutorials/introduction-to-bell-states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233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a:t>
                </a:r>
                <a14:m>
                  <m:oMath xmlns:m="http://schemas.openxmlformats.org/officeDocument/2006/math">
                    <m:r>
                      <a:rPr lang="en-US" b="1" i="0" smtClean="0">
                        <a:latin typeface="Cambria Math" panose="02040503050406030204" pitchFamily="18" charset="0"/>
                      </a:rPr>
                      <m:t>𝚿</m:t>
                    </m:r>
                  </m:oMath>
                </a14:m>
                <a:r>
                  <a:rPr lang="el-GR" dirty="0"/>
                  <a:t>⟩</a:t>
                </a:r>
                <a:r>
                  <a:rPr lang="en-US" dirty="0"/>
                  <a:t>= </a:t>
                </a:r>
                <a:r>
                  <a:rPr lang="el-GR" dirty="0"/>
                  <a:t>α|0⟩ + β|1⟩,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 qubit, |⟩, could be in a |0⟩ or |1⟩ state or even a superposition of both |0⟩ and |1⟩. </a:t>
                </a:r>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with </a:t>
                </a:r>
                <a:r>
                  <a:rPr lang="el-GR" sz="1200" b="0" i="0" u="none" strike="noStrike" cap="none" dirty="0">
                    <a:solidFill>
                      <a:schemeClr val="dk1"/>
                    </a:solidFill>
                    <a:effectLst/>
                    <a:latin typeface="Calibri"/>
                    <a:ea typeface="Calibri"/>
                    <a:cs typeface="Calibri"/>
                    <a:sym typeface="Calibri"/>
                  </a:rPr>
                  <a:t>α </a:t>
                </a:r>
                <a:r>
                  <a:rPr lang="en-US" sz="1200" b="0" i="0" u="none" strike="noStrike" cap="none" dirty="0">
                    <a:solidFill>
                      <a:schemeClr val="dk1"/>
                    </a:solidFill>
                    <a:effectLst/>
                    <a:latin typeface="Calibri"/>
                    <a:ea typeface="Calibri"/>
                    <a:cs typeface="Calibri"/>
                    <a:sym typeface="Calibri"/>
                  </a:rPr>
                  <a:t>and </a:t>
                </a:r>
                <a:r>
                  <a:rPr lang="el-GR" sz="1200" b="0" i="0" u="none" strike="noStrike" cap="none" dirty="0">
                    <a:solidFill>
                      <a:schemeClr val="dk1"/>
                    </a:solidFill>
                    <a:effectLst/>
                    <a:latin typeface="Calibri"/>
                    <a:ea typeface="Calibri"/>
                    <a:cs typeface="Calibri"/>
                    <a:sym typeface="Calibri"/>
                  </a:rPr>
                  <a:t>β </a:t>
                </a:r>
                <a:r>
                  <a:rPr lang="en-US" sz="1200" b="0" i="0" u="none" strike="noStrike" cap="none" dirty="0">
                    <a:solidFill>
                      <a:schemeClr val="dk1"/>
                    </a:solidFill>
                    <a:effectLst/>
                    <a:latin typeface="Calibri"/>
                    <a:ea typeface="Calibri"/>
                    <a:cs typeface="Calibri"/>
                    <a:sym typeface="Calibri"/>
                  </a:rPr>
                  <a:t>called the </a:t>
                </a:r>
                <a:r>
                  <a:rPr lang="en-US" sz="1200" b="1" i="1" u="none" strike="noStrike" cap="none" dirty="0">
                    <a:solidFill>
                      <a:schemeClr val="dk1"/>
                    </a:solidFill>
                    <a:effectLst/>
                    <a:latin typeface="Calibri"/>
                    <a:ea typeface="Calibri"/>
                    <a:cs typeface="Calibri"/>
                    <a:sym typeface="Calibri"/>
                  </a:rPr>
                  <a:t>amplitudes of the states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Amplitudes are generally complex number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1"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1" dirty="0"/>
              </a:p>
              <a:p>
                <a:endParaRPr lang="en-US" dirty="0"/>
              </a:p>
            </p:txBody>
          </p:sp>
        </mc:Choice>
        <mc:Fallback xmlns="">
          <p:sp>
            <p:nvSpPr>
              <p:cNvPr id="3" name="Notes Placeholder 2"/>
              <p:cNvSpPr>
                <a:spLocks noGrp="1"/>
              </p:cNvSpPr>
              <p:nvPr>
                <p:ph type="body" idx="1"/>
              </p:nvPr>
            </p:nvSpPr>
            <p:spPr/>
            <p:txBody>
              <a:bodyPr/>
              <a:lstStyle/>
              <a:p>
                <a:r>
                  <a:rPr lang="el-GR" dirty="0"/>
                  <a:t>|</a:t>
                </a:r>
                <a:r>
                  <a:rPr lang="en-US" b="1" i="0">
                    <a:latin typeface="Cambria Math" panose="02040503050406030204" pitchFamily="18" charset="0"/>
                  </a:rPr>
                  <a:t>𝚿</a:t>
                </a:r>
                <a:r>
                  <a:rPr lang="el-GR" dirty="0"/>
                  <a:t>⟩</a:t>
                </a:r>
                <a:r>
                  <a:rPr lang="en-US" dirty="0"/>
                  <a:t>= </a:t>
                </a:r>
                <a:r>
                  <a:rPr lang="el-GR" dirty="0"/>
                  <a:t>α|0⟩ + β|1⟩,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 qubit, |⟩, could be in a |0⟩ or |1⟩ state or even a superposition of both |0⟩ and |1⟩. </a:t>
                </a:r>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with </a:t>
                </a:r>
                <a:r>
                  <a:rPr lang="el-GR" sz="1200" b="0" i="0" u="none" strike="noStrike" cap="none" dirty="0">
                    <a:solidFill>
                      <a:schemeClr val="dk1"/>
                    </a:solidFill>
                    <a:effectLst/>
                    <a:latin typeface="Calibri"/>
                    <a:ea typeface="Calibri"/>
                    <a:cs typeface="Calibri"/>
                    <a:sym typeface="Calibri"/>
                  </a:rPr>
                  <a:t>α </a:t>
                </a:r>
                <a:r>
                  <a:rPr lang="en-US" sz="1200" b="0" i="0" u="none" strike="noStrike" cap="none" dirty="0">
                    <a:solidFill>
                      <a:schemeClr val="dk1"/>
                    </a:solidFill>
                    <a:effectLst/>
                    <a:latin typeface="Calibri"/>
                    <a:ea typeface="Calibri"/>
                    <a:cs typeface="Calibri"/>
                    <a:sym typeface="Calibri"/>
                  </a:rPr>
                  <a:t>and </a:t>
                </a:r>
                <a:r>
                  <a:rPr lang="el-GR" sz="1200" b="0" i="0" u="none" strike="noStrike" cap="none" dirty="0">
                    <a:solidFill>
                      <a:schemeClr val="dk1"/>
                    </a:solidFill>
                    <a:effectLst/>
                    <a:latin typeface="Calibri"/>
                    <a:ea typeface="Calibri"/>
                    <a:cs typeface="Calibri"/>
                    <a:sym typeface="Calibri"/>
                  </a:rPr>
                  <a:t>β </a:t>
                </a:r>
                <a:r>
                  <a:rPr lang="en-US" sz="1200" b="0" i="0" u="none" strike="noStrike" cap="none" dirty="0">
                    <a:solidFill>
                      <a:schemeClr val="dk1"/>
                    </a:solidFill>
                    <a:effectLst/>
                    <a:latin typeface="Calibri"/>
                    <a:ea typeface="Calibri"/>
                    <a:cs typeface="Calibri"/>
                    <a:sym typeface="Calibri"/>
                  </a:rPr>
                  <a:t>called the </a:t>
                </a:r>
                <a:r>
                  <a:rPr lang="en-US" sz="1200" b="1" i="1" u="none" strike="noStrike" cap="none" dirty="0">
                    <a:solidFill>
                      <a:schemeClr val="dk1"/>
                    </a:solidFill>
                    <a:effectLst/>
                    <a:latin typeface="Calibri"/>
                    <a:ea typeface="Calibri"/>
                    <a:cs typeface="Calibri"/>
                    <a:sym typeface="Calibri"/>
                  </a:rPr>
                  <a:t>amplitudes of the states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Amplitudes are generally complex number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1"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1" dirty="0"/>
              </a:p>
              <a:p>
                <a:endParaRPr lang="en-US" dirty="0"/>
              </a:p>
            </p:txBody>
          </p:sp>
        </mc:Fallback>
      </mc:AlternateContent>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8579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conjugate transpose: </a:t>
            </a:r>
            <a:r>
              <a:rPr lang="en-US" b="1" dirty="0" err="1">
                <a:latin typeface="Times New Roman" panose="02020603050405020304" pitchFamily="18" charset="0"/>
                <a:cs typeface="Times New Roman" panose="02020603050405020304" pitchFamily="18" charset="0"/>
              </a:rPr>
              <a:t>共轭转置</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391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lumMod val="50000"/>
                  </a:schemeClr>
                </a:solidFill>
                <a:latin typeface="Times New Roman" panose="02020603050405020304" pitchFamily="18" charset="0"/>
                <a:cs typeface="Times New Roman" panose="02020603050405020304" pitchFamily="18" charset="0"/>
              </a:rPr>
              <a:t>Depending on the measurement obtained by Alice, Bob can recover the original state of the teleported qubit (i.e., a|0⟩ + b|1⟩) by using a combination of X or Z gates.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lumMod val="50000"/>
                  </a:schemeClr>
                </a:solidFill>
                <a:latin typeface="Times New Roman" panose="02020603050405020304" pitchFamily="18" charset="0"/>
                <a:cs typeface="Times New Roman" panose="02020603050405020304" pitchFamily="18" charset="0"/>
              </a:rPr>
              <a:t>At this stage, the qubit has been successfully teleported from Alice to Bob, and thus ends the teleportation protocol.</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202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Figure: The full quantum circuit for quantum teleportation. The dashed box entangles Alice’s and Bob’s qubits to make the Bell state. Afterwards, the quantum teleportation protocol described in the text is performed.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1646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protocol, Alice's qubit has now teleported to Bob.</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1261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lumMod val="50000"/>
                  </a:schemeClr>
                </a:solidFill>
                <a:latin typeface="Times New Roman" panose="02020603050405020304" pitchFamily="18" charset="0"/>
                <a:cs typeface="Times New Roman" panose="02020603050405020304" pitchFamily="18" charset="0"/>
              </a:rPr>
              <a:t>The first example of a quantum algorithm that performs better than the best classical algorithm.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lumMod val="50000"/>
                  </a:schemeClr>
                </a:solidFill>
                <a:latin typeface="Times New Roman" panose="02020603050405020304" pitchFamily="18" charset="0"/>
                <a:cs typeface="Times New Roman" panose="02020603050405020304" pitchFamily="18" charset="0"/>
              </a:rPr>
              <a:t>It showed that there can be advantages to using a quantum computer as a computational tool for a specific problem.</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97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4609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125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Fig. The state of a qubit is represented by an arrow on the Bloch sphere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5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056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75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ea typeface="Calibri"/>
                <a:cs typeface="Calibri"/>
                <a:sym typeface="Calibri"/>
              </a:rPr>
              <a:t>Fig. 6.1 </a:t>
            </a:r>
            <a:r>
              <a:rPr lang="en-US" sz="1200" b="0" i="0" u="none" strike="noStrike" cap="none" dirty="0">
                <a:solidFill>
                  <a:schemeClr val="dk1"/>
                </a:solidFill>
                <a:effectLst/>
                <a:latin typeface="Calibri"/>
                <a:ea typeface="Calibri"/>
                <a:cs typeface="Calibri"/>
                <a:sym typeface="Calibri"/>
              </a:rPr>
              <a:t>Applying the X gate on the IBM Q simulator and measuring the output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971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998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70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lumMod val="50000"/>
                  </a:schemeClr>
                </a:solidFill>
                <a:latin typeface="Times New Roman" panose="02020603050405020304" pitchFamily="18" charset="0"/>
                <a:cs typeface="Times New Roman" panose="02020603050405020304" pitchFamily="18" charset="0"/>
              </a:rPr>
              <a:t>Here is an example of the entire workflow, with each step explained in detail in subsequent sections: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202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lide with Bullet Color 1">
  <p:cSld name="Content Slide with Bullet Color 1">
    <p:spTree>
      <p:nvGrpSpPr>
        <p:cNvPr id="1" name="Shape 47"/>
        <p:cNvGrpSpPr/>
        <p:nvPr/>
      </p:nvGrpSpPr>
      <p:grpSpPr>
        <a:xfrm>
          <a:off x="0" y="0"/>
          <a:ext cx="0" cy="0"/>
          <a:chOff x="0" y="0"/>
          <a:chExt cx="0" cy="0"/>
        </a:xfrm>
      </p:grpSpPr>
      <p:sp>
        <p:nvSpPr>
          <p:cNvPr id="48" name="Google Shape;48;p6"/>
          <p:cNvSpPr txBox="1">
            <a:spLocks noGrp="1"/>
          </p:cNvSpPr>
          <p:nvPr>
            <p:ph type="body" idx="1"/>
          </p:nvPr>
        </p:nvSpPr>
        <p:spPr>
          <a:xfrm>
            <a:off x="950976" y="2487168"/>
            <a:ext cx="10287000" cy="326043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9" name="Google Shape;49;p6"/>
          <p:cNvSpPr txBox="1">
            <a:spLocks noGrp="1"/>
          </p:cNvSpPr>
          <p:nvPr>
            <p:ph type="title"/>
          </p:nvPr>
        </p:nvSpPr>
        <p:spPr>
          <a:xfrm>
            <a:off x="950976" y="1298448"/>
            <a:ext cx="10287000" cy="5669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Libre Franklin Black"/>
              <a:buNone/>
              <a:defRPr sz="3200" b="1" i="0" u="none" strike="noStrike" cap="none">
                <a:solidFill>
                  <a:schemeClr val="accent1"/>
                </a:solidFill>
                <a:latin typeface="Libre Franklin Black"/>
                <a:ea typeface="Libre Franklin Black"/>
                <a:cs typeface="Libre Franklin Black"/>
                <a:sym typeface="Libre Franklin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6"/>
          <p:cNvSpPr txBox="1">
            <a:spLocks noGrp="1"/>
          </p:cNvSpPr>
          <p:nvPr>
            <p:ph type="body" idx="2"/>
          </p:nvPr>
        </p:nvSpPr>
        <p:spPr>
          <a:xfrm>
            <a:off x="950976" y="1865376"/>
            <a:ext cx="10287000" cy="566928"/>
          </a:xfrm>
          <a:prstGeom prst="rect">
            <a:avLst/>
          </a:prstGeom>
          <a:noFill/>
          <a:ln>
            <a:noFill/>
          </a:ln>
        </p:spPr>
        <p:txBody>
          <a:bodyPr spcFirstLastPara="1" wrap="square" lIns="91425" tIns="0" rIns="91425" bIns="45700" anchor="t" anchorCtr="0">
            <a:noAutofit/>
          </a:bodyPr>
          <a:lstStyle>
            <a:lvl1pPr marL="457200" marR="0" lvl="0" indent="-228600" algn="l" rtl="0">
              <a:lnSpc>
                <a:spcPct val="85000"/>
              </a:lnSpc>
              <a:spcBef>
                <a:spcPts val="1000"/>
              </a:spcBef>
              <a:spcAft>
                <a:spcPts val="0"/>
              </a:spcAft>
              <a:buClr>
                <a:schemeClr val="accent1"/>
              </a:buClr>
              <a:buSzPts val="2400"/>
              <a:buFont typeface="Arial"/>
              <a:buNone/>
              <a:defRPr sz="24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1" name="Google Shape;51;p6"/>
          <p:cNvSpPr txBox="1">
            <a:spLocks noGrp="1"/>
          </p:cNvSpPr>
          <p:nvPr>
            <p:ph type="body" idx="3"/>
          </p:nvPr>
        </p:nvSpPr>
        <p:spPr>
          <a:xfrm>
            <a:off x="6096000" y="1"/>
            <a:ext cx="5677693" cy="818146"/>
          </a:xfrm>
          <a:prstGeom prst="rect">
            <a:avLst/>
          </a:prstGeom>
          <a:noFill/>
          <a:ln>
            <a:noFill/>
          </a:ln>
        </p:spPr>
        <p:txBody>
          <a:bodyPr spcFirstLastPara="1" wrap="square" lIns="0" tIns="45700" rIns="0" bIns="45700" anchor="ctr" anchorCtr="0">
            <a:noAutofit/>
          </a:bodyPr>
          <a:lstStyle>
            <a:lvl1pPr marL="457200" marR="0" lvl="0" indent="-228600" algn="r" rtl="0">
              <a:lnSpc>
                <a:spcPct val="90000"/>
              </a:lnSpc>
              <a:spcBef>
                <a:spcPts val="1000"/>
              </a:spcBef>
              <a:spcAft>
                <a:spcPts val="0"/>
              </a:spcAft>
              <a:buClr>
                <a:schemeClr val="accent1"/>
              </a:buClr>
              <a:buSzPts val="2000"/>
              <a:buFont typeface="Arial"/>
              <a:buNone/>
              <a:defRPr sz="20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2" name="Google Shape;52;p6"/>
          <p:cNvSpPr txBox="1">
            <a:spLocks noGrp="1"/>
          </p:cNvSpPr>
          <p:nvPr>
            <p:ph type="sldNum" idx="12"/>
          </p:nvPr>
        </p:nvSpPr>
        <p:spPr>
          <a:xfrm>
            <a:off x="11288339" y="6418670"/>
            <a:ext cx="486148" cy="30280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90"/>
        <p:cNvGrpSpPr/>
        <p:nvPr/>
      </p:nvGrpSpPr>
      <p:grpSpPr>
        <a:xfrm>
          <a:off x="0" y="0"/>
          <a:ext cx="0" cy="0"/>
          <a:chOff x="0" y="0"/>
          <a:chExt cx="0" cy="0"/>
        </a:xfrm>
      </p:grpSpPr>
      <p:sp>
        <p:nvSpPr>
          <p:cNvPr id="91" name="Google Shape;91;p10"/>
          <p:cNvSpPr txBox="1">
            <a:spLocks noGrp="1"/>
          </p:cNvSpPr>
          <p:nvPr>
            <p:ph type="body" idx="1"/>
          </p:nvPr>
        </p:nvSpPr>
        <p:spPr>
          <a:xfrm>
            <a:off x="950976" y="2487168"/>
            <a:ext cx="6058445" cy="326440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2" name="Google Shape;92;p10"/>
          <p:cNvSpPr txBox="1">
            <a:spLocks noGrp="1"/>
          </p:cNvSpPr>
          <p:nvPr>
            <p:ph type="title"/>
          </p:nvPr>
        </p:nvSpPr>
        <p:spPr>
          <a:xfrm>
            <a:off x="950976" y="1298448"/>
            <a:ext cx="10287000" cy="5669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Libre Franklin Black"/>
              <a:buNone/>
              <a:defRPr sz="3200" b="1" i="0" u="none" strike="noStrike" cap="none">
                <a:solidFill>
                  <a:schemeClr val="accent1"/>
                </a:solidFill>
                <a:latin typeface="Libre Franklin Black"/>
                <a:ea typeface="Libre Franklin Black"/>
                <a:cs typeface="Libre Franklin Black"/>
                <a:sym typeface="Libre Franklin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3" name="Google Shape;93;p10"/>
          <p:cNvSpPr txBox="1">
            <a:spLocks noGrp="1"/>
          </p:cNvSpPr>
          <p:nvPr>
            <p:ph type="body" idx="2"/>
          </p:nvPr>
        </p:nvSpPr>
        <p:spPr>
          <a:xfrm>
            <a:off x="950976" y="1865376"/>
            <a:ext cx="10287217" cy="566928"/>
          </a:xfrm>
          <a:prstGeom prst="rect">
            <a:avLst/>
          </a:prstGeom>
          <a:noFill/>
          <a:ln>
            <a:noFill/>
          </a:ln>
        </p:spPr>
        <p:txBody>
          <a:bodyPr spcFirstLastPara="1" wrap="square" lIns="91425" tIns="0" rIns="91425" bIns="45700" anchor="t" anchorCtr="0">
            <a:noAutofit/>
          </a:bodyPr>
          <a:lstStyle>
            <a:lvl1pPr marL="457200" marR="0" lvl="0" indent="-228600" algn="l" rtl="0">
              <a:lnSpc>
                <a:spcPct val="85000"/>
              </a:lnSpc>
              <a:spcBef>
                <a:spcPts val="1000"/>
              </a:spcBef>
              <a:spcAft>
                <a:spcPts val="0"/>
              </a:spcAft>
              <a:buClr>
                <a:schemeClr val="accent1"/>
              </a:buClr>
              <a:buSzPts val="2400"/>
              <a:buFont typeface="Arial"/>
              <a:buNone/>
              <a:defRPr sz="24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4" name="Google Shape;94;p10"/>
          <p:cNvSpPr>
            <a:spLocks noGrp="1"/>
          </p:cNvSpPr>
          <p:nvPr>
            <p:ph type="pic" idx="3"/>
          </p:nvPr>
        </p:nvSpPr>
        <p:spPr>
          <a:xfrm>
            <a:off x="7467600" y="2487168"/>
            <a:ext cx="3771900" cy="3264408"/>
          </a:xfrm>
          <a:prstGeom prst="rect">
            <a:avLst/>
          </a:prstGeom>
          <a:noFill/>
          <a:ln>
            <a:noFill/>
          </a:ln>
        </p:spPr>
      </p:sp>
      <p:sp>
        <p:nvSpPr>
          <p:cNvPr id="95" name="Google Shape;95;p10"/>
          <p:cNvSpPr txBox="1">
            <a:spLocks noGrp="1"/>
          </p:cNvSpPr>
          <p:nvPr>
            <p:ph type="body" idx="4"/>
          </p:nvPr>
        </p:nvSpPr>
        <p:spPr>
          <a:xfrm>
            <a:off x="6096000" y="1"/>
            <a:ext cx="5677693" cy="818146"/>
          </a:xfrm>
          <a:prstGeom prst="rect">
            <a:avLst/>
          </a:prstGeom>
          <a:noFill/>
          <a:ln>
            <a:noFill/>
          </a:ln>
        </p:spPr>
        <p:txBody>
          <a:bodyPr spcFirstLastPara="1" wrap="square" lIns="0" tIns="45700" rIns="0" bIns="45700" anchor="ctr" anchorCtr="0">
            <a:noAutofit/>
          </a:bodyPr>
          <a:lstStyle>
            <a:lvl1pPr marL="457200" marR="0" lvl="0" indent="-228600" algn="r" rtl="0">
              <a:lnSpc>
                <a:spcPct val="90000"/>
              </a:lnSpc>
              <a:spcBef>
                <a:spcPts val="1000"/>
              </a:spcBef>
              <a:spcAft>
                <a:spcPts val="0"/>
              </a:spcAft>
              <a:buClr>
                <a:schemeClr val="accent1"/>
              </a:buClr>
              <a:buSzPts val="2000"/>
              <a:buFont typeface="Arial"/>
              <a:buNone/>
              <a:defRPr sz="20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6" name="Google Shape;96;p10"/>
          <p:cNvSpPr txBox="1">
            <a:spLocks noGrp="1"/>
          </p:cNvSpPr>
          <p:nvPr>
            <p:ph type="sldNum" idx="12"/>
          </p:nvPr>
        </p:nvSpPr>
        <p:spPr>
          <a:xfrm>
            <a:off x="11288339" y="6418670"/>
            <a:ext cx="486148" cy="30280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spTree>
      <p:nvGrpSpPr>
        <p:cNvPr id="1" name="Shape 97"/>
        <p:cNvGrpSpPr/>
        <p:nvPr/>
      </p:nvGrpSpPr>
      <p:grpSpPr>
        <a:xfrm>
          <a:off x="0" y="0"/>
          <a:ext cx="0" cy="0"/>
          <a:chOff x="0" y="0"/>
          <a:chExt cx="0" cy="0"/>
        </a:xfrm>
      </p:grpSpPr>
      <p:sp>
        <p:nvSpPr>
          <p:cNvPr id="98" name="Google Shape;98;p12"/>
          <p:cNvSpPr txBox="1">
            <a:spLocks noGrp="1"/>
          </p:cNvSpPr>
          <p:nvPr>
            <p:ph type="body" idx="1"/>
          </p:nvPr>
        </p:nvSpPr>
        <p:spPr>
          <a:xfrm>
            <a:off x="950976" y="2487168"/>
            <a:ext cx="6058445" cy="326440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9" name="Google Shape;99;p12"/>
          <p:cNvSpPr txBox="1">
            <a:spLocks noGrp="1"/>
          </p:cNvSpPr>
          <p:nvPr>
            <p:ph type="title"/>
          </p:nvPr>
        </p:nvSpPr>
        <p:spPr>
          <a:xfrm>
            <a:off x="950976" y="1298448"/>
            <a:ext cx="10287000" cy="5669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1"/>
              </a:buClr>
              <a:buSzPts val="3200"/>
              <a:buFont typeface="Libre Franklin Black"/>
              <a:buNone/>
              <a:defRPr sz="3200" b="1" i="0" u="none" strike="noStrike" cap="none">
                <a:solidFill>
                  <a:schemeClr val="accent1"/>
                </a:solidFill>
                <a:latin typeface="Libre Franklin Black"/>
                <a:ea typeface="Libre Franklin Black"/>
                <a:cs typeface="Libre Franklin Black"/>
                <a:sym typeface="Libre Franklin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12"/>
          <p:cNvSpPr txBox="1">
            <a:spLocks noGrp="1"/>
          </p:cNvSpPr>
          <p:nvPr>
            <p:ph type="body" idx="2"/>
          </p:nvPr>
        </p:nvSpPr>
        <p:spPr>
          <a:xfrm>
            <a:off x="950976" y="1865376"/>
            <a:ext cx="10287000" cy="566928"/>
          </a:xfrm>
          <a:prstGeom prst="rect">
            <a:avLst/>
          </a:prstGeom>
          <a:noFill/>
          <a:ln>
            <a:noFill/>
          </a:ln>
        </p:spPr>
        <p:txBody>
          <a:bodyPr spcFirstLastPara="1" wrap="square" lIns="91425" tIns="0" rIns="91425" bIns="45700" anchor="t" anchorCtr="0">
            <a:noAutofit/>
          </a:bodyPr>
          <a:lstStyle>
            <a:lvl1pPr marL="457200" marR="0" lvl="0" indent="-228600" algn="l" rtl="0">
              <a:lnSpc>
                <a:spcPct val="85000"/>
              </a:lnSpc>
              <a:spcBef>
                <a:spcPts val="1000"/>
              </a:spcBef>
              <a:spcAft>
                <a:spcPts val="0"/>
              </a:spcAft>
              <a:buClr>
                <a:schemeClr val="accent1"/>
              </a:buClr>
              <a:buSzPts val="2400"/>
              <a:buFont typeface="Arial"/>
              <a:buNone/>
              <a:defRPr sz="24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1" name="Google Shape;101;p12"/>
          <p:cNvSpPr>
            <a:spLocks noGrp="1"/>
          </p:cNvSpPr>
          <p:nvPr>
            <p:ph type="chart" idx="3"/>
          </p:nvPr>
        </p:nvSpPr>
        <p:spPr>
          <a:xfrm>
            <a:off x="7467600" y="2487168"/>
            <a:ext cx="3771900" cy="32644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2" name="Google Shape;102;p12"/>
          <p:cNvSpPr txBox="1">
            <a:spLocks noGrp="1"/>
          </p:cNvSpPr>
          <p:nvPr>
            <p:ph type="body" idx="4"/>
          </p:nvPr>
        </p:nvSpPr>
        <p:spPr>
          <a:xfrm>
            <a:off x="6096000" y="1"/>
            <a:ext cx="5677693" cy="818146"/>
          </a:xfrm>
          <a:prstGeom prst="rect">
            <a:avLst/>
          </a:prstGeom>
          <a:noFill/>
          <a:ln>
            <a:noFill/>
          </a:ln>
        </p:spPr>
        <p:txBody>
          <a:bodyPr spcFirstLastPara="1" wrap="square" lIns="0" tIns="45700" rIns="0" bIns="45700" anchor="ctr" anchorCtr="0">
            <a:noAutofit/>
          </a:bodyPr>
          <a:lstStyle>
            <a:lvl1pPr marL="457200" marR="0" lvl="0" indent="-228600" algn="r" rtl="0">
              <a:lnSpc>
                <a:spcPct val="90000"/>
              </a:lnSpc>
              <a:spcBef>
                <a:spcPts val="1000"/>
              </a:spcBef>
              <a:spcAft>
                <a:spcPts val="0"/>
              </a:spcAft>
              <a:buClr>
                <a:schemeClr val="accent1"/>
              </a:buClr>
              <a:buSzPts val="2000"/>
              <a:buFont typeface="Arial"/>
              <a:buNone/>
              <a:defRPr sz="2000" b="1" i="1" u="none" strike="noStrike" cap="none">
                <a:solidFill>
                  <a:schemeClr val="accent1"/>
                </a:solidFill>
                <a:latin typeface="Times New Roman"/>
                <a:ea typeface="Times New Roman"/>
                <a:cs typeface="Times New Roman"/>
                <a:sym typeface="Times New Roman"/>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3" name="Google Shape;103;p12"/>
          <p:cNvSpPr txBox="1">
            <a:spLocks noGrp="1"/>
          </p:cNvSpPr>
          <p:nvPr>
            <p:ph type="sldNum" idx="12"/>
          </p:nvPr>
        </p:nvSpPr>
        <p:spPr>
          <a:xfrm>
            <a:off x="11288339" y="6418670"/>
            <a:ext cx="486148" cy="30280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accent2"/>
        </a:solidFill>
        <a:effectLst/>
      </p:bgPr>
    </p:bg>
    <p:spTree>
      <p:nvGrpSpPr>
        <p:cNvPr id="1" name="Shape 24"/>
        <p:cNvGrpSpPr/>
        <p:nvPr/>
      </p:nvGrpSpPr>
      <p:grpSpPr>
        <a:xfrm>
          <a:off x="0" y="0"/>
          <a:ext cx="0" cy="0"/>
          <a:chOff x="0" y="0"/>
          <a:chExt cx="0" cy="0"/>
        </a:xfrm>
      </p:grpSpPr>
      <p:grpSp>
        <p:nvGrpSpPr>
          <p:cNvPr id="25" name="Google Shape;25;p5"/>
          <p:cNvGrpSpPr/>
          <p:nvPr/>
        </p:nvGrpSpPr>
        <p:grpSpPr>
          <a:xfrm>
            <a:off x="1588" y="-3175"/>
            <a:ext cx="12188825" cy="6864350"/>
            <a:chOff x="1588" y="-3175"/>
            <a:chExt cx="12188825" cy="6864350"/>
          </a:xfrm>
        </p:grpSpPr>
        <p:sp>
          <p:nvSpPr>
            <p:cNvPr id="26" name="Google Shape;26;p5"/>
            <p:cNvSpPr/>
            <p:nvPr/>
          </p:nvSpPr>
          <p:spPr>
            <a:xfrm>
              <a:off x="1588" y="-3175"/>
              <a:ext cx="12188825" cy="6864350"/>
            </a:xfrm>
            <a:custGeom>
              <a:avLst/>
              <a:gdLst/>
              <a:ahLst/>
              <a:cxnLst/>
              <a:rect l="l" t="t" r="r" b="b"/>
              <a:pathLst>
                <a:path w="7678" h="4324" extrusionOk="0">
                  <a:moveTo>
                    <a:pt x="47" y="0"/>
                  </a:moveTo>
                  <a:lnTo>
                    <a:pt x="0" y="128"/>
                  </a:lnTo>
                  <a:lnTo>
                    <a:pt x="0" y="119"/>
                  </a:lnTo>
                  <a:lnTo>
                    <a:pt x="43" y="0"/>
                  </a:lnTo>
                  <a:lnTo>
                    <a:pt x="47" y="0"/>
                  </a:lnTo>
                  <a:close/>
                  <a:moveTo>
                    <a:pt x="94" y="0"/>
                  </a:moveTo>
                  <a:lnTo>
                    <a:pt x="0" y="259"/>
                  </a:lnTo>
                  <a:lnTo>
                    <a:pt x="0" y="268"/>
                  </a:lnTo>
                  <a:lnTo>
                    <a:pt x="98" y="0"/>
                  </a:lnTo>
                  <a:lnTo>
                    <a:pt x="94" y="0"/>
                  </a:lnTo>
                  <a:close/>
                  <a:moveTo>
                    <a:pt x="146" y="0"/>
                  </a:moveTo>
                  <a:lnTo>
                    <a:pt x="0" y="399"/>
                  </a:lnTo>
                  <a:lnTo>
                    <a:pt x="0" y="408"/>
                  </a:lnTo>
                  <a:lnTo>
                    <a:pt x="149" y="0"/>
                  </a:lnTo>
                  <a:lnTo>
                    <a:pt x="146" y="0"/>
                  </a:lnTo>
                  <a:close/>
                  <a:moveTo>
                    <a:pt x="197" y="0"/>
                  </a:moveTo>
                  <a:lnTo>
                    <a:pt x="0" y="539"/>
                  </a:lnTo>
                  <a:lnTo>
                    <a:pt x="0" y="549"/>
                  </a:lnTo>
                  <a:lnTo>
                    <a:pt x="200" y="0"/>
                  </a:lnTo>
                  <a:lnTo>
                    <a:pt x="197" y="0"/>
                  </a:lnTo>
                  <a:close/>
                  <a:moveTo>
                    <a:pt x="248" y="0"/>
                  </a:moveTo>
                  <a:lnTo>
                    <a:pt x="0" y="680"/>
                  </a:lnTo>
                  <a:lnTo>
                    <a:pt x="0" y="689"/>
                  </a:lnTo>
                  <a:lnTo>
                    <a:pt x="251" y="0"/>
                  </a:lnTo>
                  <a:lnTo>
                    <a:pt x="248" y="0"/>
                  </a:lnTo>
                  <a:close/>
                  <a:moveTo>
                    <a:pt x="299" y="0"/>
                  </a:moveTo>
                  <a:lnTo>
                    <a:pt x="0" y="820"/>
                  </a:lnTo>
                  <a:lnTo>
                    <a:pt x="0" y="829"/>
                  </a:lnTo>
                  <a:lnTo>
                    <a:pt x="302" y="0"/>
                  </a:lnTo>
                  <a:lnTo>
                    <a:pt x="299" y="0"/>
                  </a:lnTo>
                  <a:close/>
                  <a:moveTo>
                    <a:pt x="350" y="0"/>
                  </a:moveTo>
                  <a:lnTo>
                    <a:pt x="0" y="960"/>
                  </a:lnTo>
                  <a:lnTo>
                    <a:pt x="0" y="969"/>
                  </a:lnTo>
                  <a:lnTo>
                    <a:pt x="353" y="0"/>
                  </a:lnTo>
                  <a:lnTo>
                    <a:pt x="350" y="0"/>
                  </a:lnTo>
                  <a:close/>
                  <a:moveTo>
                    <a:pt x="401" y="0"/>
                  </a:moveTo>
                  <a:lnTo>
                    <a:pt x="0" y="1099"/>
                  </a:lnTo>
                  <a:lnTo>
                    <a:pt x="0" y="1109"/>
                  </a:lnTo>
                  <a:lnTo>
                    <a:pt x="404" y="0"/>
                  </a:lnTo>
                  <a:lnTo>
                    <a:pt x="401" y="0"/>
                  </a:lnTo>
                  <a:close/>
                  <a:moveTo>
                    <a:pt x="452" y="0"/>
                  </a:moveTo>
                  <a:lnTo>
                    <a:pt x="0" y="1239"/>
                  </a:lnTo>
                  <a:lnTo>
                    <a:pt x="0" y="1249"/>
                  </a:lnTo>
                  <a:lnTo>
                    <a:pt x="455" y="0"/>
                  </a:lnTo>
                  <a:lnTo>
                    <a:pt x="452" y="0"/>
                  </a:lnTo>
                  <a:close/>
                  <a:moveTo>
                    <a:pt x="503" y="0"/>
                  </a:moveTo>
                  <a:lnTo>
                    <a:pt x="0" y="1379"/>
                  </a:lnTo>
                  <a:lnTo>
                    <a:pt x="0" y="1389"/>
                  </a:lnTo>
                  <a:lnTo>
                    <a:pt x="507" y="0"/>
                  </a:lnTo>
                  <a:lnTo>
                    <a:pt x="503" y="0"/>
                  </a:lnTo>
                  <a:close/>
                  <a:moveTo>
                    <a:pt x="2034" y="0"/>
                  </a:moveTo>
                  <a:lnTo>
                    <a:pt x="459" y="4324"/>
                  </a:lnTo>
                  <a:lnTo>
                    <a:pt x="462" y="4324"/>
                  </a:lnTo>
                  <a:lnTo>
                    <a:pt x="2038" y="0"/>
                  </a:lnTo>
                  <a:lnTo>
                    <a:pt x="2034" y="0"/>
                  </a:lnTo>
                  <a:close/>
                  <a:moveTo>
                    <a:pt x="1983" y="0"/>
                  </a:moveTo>
                  <a:lnTo>
                    <a:pt x="408" y="4324"/>
                  </a:lnTo>
                  <a:lnTo>
                    <a:pt x="411" y="4324"/>
                  </a:lnTo>
                  <a:lnTo>
                    <a:pt x="1987" y="0"/>
                  </a:lnTo>
                  <a:lnTo>
                    <a:pt x="1983" y="0"/>
                  </a:lnTo>
                  <a:close/>
                  <a:moveTo>
                    <a:pt x="2086" y="0"/>
                  </a:moveTo>
                  <a:lnTo>
                    <a:pt x="510" y="4324"/>
                  </a:lnTo>
                  <a:lnTo>
                    <a:pt x="513" y="4324"/>
                  </a:lnTo>
                  <a:lnTo>
                    <a:pt x="2089" y="0"/>
                  </a:lnTo>
                  <a:lnTo>
                    <a:pt x="2086" y="0"/>
                  </a:lnTo>
                  <a:close/>
                  <a:moveTo>
                    <a:pt x="2137" y="0"/>
                  </a:moveTo>
                  <a:lnTo>
                    <a:pt x="561" y="4324"/>
                  </a:lnTo>
                  <a:lnTo>
                    <a:pt x="564" y="4324"/>
                  </a:lnTo>
                  <a:lnTo>
                    <a:pt x="2140" y="0"/>
                  </a:lnTo>
                  <a:lnTo>
                    <a:pt x="2137" y="0"/>
                  </a:lnTo>
                  <a:close/>
                  <a:moveTo>
                    <a:pt x="2188" y="0"/>
                  </a:moveTo>
                  <a:lnTo>
                    <a:pt x="612" y="4324"/>
                  </a:lnTo>
                  <a:lnTo>
                    <a:pt x="615" y="4324"/>
                  </a:lnTo>
                  <a:lnTo>
                    <a:pt x="2191" y="0"/>
                  </a:lnTo>
                  <a:lnTo>
                    <a:pt x="2188" y="0"/>
                  </a:lnTo>
                  <a:close/>
                  <a:moveTo>
                    <a:pt x="2239" y="0"/>
                  </a:moveTo>
                  <a:lnTo>
                    <a:pt x="663" y="4324"/>
                  </a:lnTo>
                  <a:lnTo>
                    <a:pt x="666" y="4324"/>
                  </a:lnTo>
                  <a:lnTo>
                    <a:pt x="2242" y="0"/>
                  </a:lnTo>
                  <a:lnTo>
                    <a:pt x="2239" y="0"/>
                  </a:lnTo>
                  <a:close/>
                  <a:moveTo>
                    <a:pt x="2290" y="0"/>
                  </a:moveTo>
                  <a:lnTo>
                    <a:pt x="714" y="4324"/>
                  </a:lnTo>
                  <a:lnTo>
                    <a:pt x="718" y="4324"/>
                  </a:lnTo>
                  <a:lnTo>
                    <a:pt x="2293" y="0"/>
                  </a:lnTo>
                  <a:lnTo>
                    <a:pt x="2290" y="0"/>
                  </a:lnTo>
                  <a:close/>
                  <a:moveTo>
                    <a:pt x="2341" y="0"/>
                  </a:moveTo>
                  <a:lnTo>
                    <a:pt x="765" y="4324"/>
                  </a:lnTo>
                  <a:lnTo>
                    <a:pt x="769" y="4324"/>
                  </a:lnTo>
                  <a:lnTo>
                    <a:pt x="2344" y="0"/>
                  </a:lnTo>
                  <a:lnTo>
                    <a:pt x="2341" y="0"/>
                  </a:lnTo>
                  <a:close/>
                  <a:moveTo>
                    <a:pt x="2392" y="0"/>
                  </a:moveTo>
                  <a:lnTo>
                    <a:pt x="816" y="4324"/>
                  </a:lnTo>
                  <a:lnTo>
                    <a:pt x="820" y="4324"/>
                  </a:lnTo>
                  <a:lnTo>
                    <a:pt x="2395" y="0"/>
                  </a:lnTo>
                  <a:lnTo>
                    <a:pt x="2392" y="0"/>
                  </a:lnTo>
                  <a:close/>
                  <a:moveTo>
                    <a:pt x="2443" y="0"/>
                  </a:moveTo>
                  <a:lnTo>
                    <a:pt x="867" y="4324"/>
                  </a:lnTo>
                  <a:lnTo>
                    <a:pt x="871" y="4324"/>
                  </a:lnTo>
                  <a:lnTo>
                    <a:pt x="2447" y="0"/>
                  </a:lnTo>
                  <a:lnTo>
                    <a:pt x="2443" y="0"/>
                  </a:lnTo>
                  <a:close/>
                  <a:moveTo>
                    <a:pt x="2494" y="0"/>
                  </a:moveTo>
                  <a:lnTo>
                    <a:pt x="918" y="4324"/>
                  </a:lnTo>
                  <a:lnTo>
                    <a:pt x="922" y="4324"/>
                  </a:lnTo>
                  <a:lnTo>
                    <a:pt x="2498" y="0"/>
                  </a:lnTo>
                  <a:lnTo>
                    <a:pt x="2494" y="0"/>
                  </a:lnTo>
                  <a:close/>
                  <a:moveTo>
                    <a:pt x="2545" y="0"/>
                  </a:moveTo>
                  <a:lnTo>
                    <a:pt x="969" y="4324"/>
                  </a:lnTo>
                  <a:lnTo>
                    <a:pt x="973" y="4324"/>
                  </a:lnTo>
                  <a:lnTo>
                    <a:pt x="2549" y="0"/>
                  </a:lnTo>
                  <a:lnTo>
                    <a:pt x="2545" y="0"/>
                  </a:lnTo>
                  <a:close/>
                  <a:moveTo>
                    <a:pt x="2596" y="0"/>
                  </a:moveTo>
                  <a:lnTo>
                    <a:pt x="1021" y="4324"/>
                  </a:lnTo>
                  <a:lnTo>
                    <a:pt x="1024" y="4324"/>
                  </a:lnTo>
                  <a:lnTo>
                    <a:pt x="2600" y="0"/>
                  </a:lnTo>
                  <a:lnTo>
                    <a:pt x="2596" y="0"/>
                  </a:lnTo>
                  <a:close/>
                  <a:moveTo>
                    <a:pt x="2647" y="0"/>
                  </a:moveTo>
                  <a:lnTo>
                    <a:pt x="1072" y="4324"/>
                  </a:lnTo>
                  <a:lnTo>
                    <a:pt x="1075" y="4324"/>
                  </a:lnTo>
                  <a:lnTo>
                    <a:pt x="2651" y="0"/>
                  </a:lnTo>
                  <a:lnTo>
                    <a:pt x="2647" y="0"/>
                  </a:lnTo>
                  <a:close/>
                  <a:moveTo>
                    <a:pt x="2699" y="0"/>
                  </a:moveTo>
                  <a:lnTo>
                    <a:pt x="1123" y="4324"/>
                  </a:lnTo>
                  <a:lnTo>
                    <a:pt x="1126" y="4324"/>
                  </a:lnTo>
                  <a:lnTo>
                    <a:pt x="2702" y="0"/>
                  </a:lnTo>
                  <a:lnTo>
                    <a:pt x="2699" y="0"/>
                  </a:lnTo>
                  <a:close/>
                  <a:moveTo>
                    <a:pt x="2750" y="0"/>
                  </a:moveTo>
                  <a:lnTo>
                    <a:pt x="1174" y="4324"/>
                  </a:lnTo>
                  <a:lnTo>
                    <a:pt x="1177" y="4324"/>
                  </a:lnTo>
                  <a:lnTo>
                    <a:pt x="2753" y="0"/>
                  </a:lnTo>
                  <a:lnTo>
                    <a:pt x="2750" y="0"/>
                  </a:lnTo>
                  <a:close/>
                  <a:moveTo>
                    <a:pt x="2801" y="0"/>
                  </a:moveTo>
                  <a:lnTo>
                    <a:pt x="1225" y="4324"/>
                  </a:lnTo>
                  <a:lnTo>
                    <a:pt x="1228" y="4324"/>
                  </a:lnTo>
                  <a:lnTo>
                    <a:pt x="2804" y="0"/>
                  </a:lnTo>
                  <a:lnTo>
                    <a:pt x="2801" y="0"/>
                  </a:lnTo>
                  <a:close/>
                  <a:moveTo>
                    <a:pt x="2852" y="0"/>
                  </a:moveTo>
                  <a:lnTo>
                    <a:pt x="1276" y="4324"/>
                  </a:lnTo>
                  <a:lnTo>
                    <a:pt x="1279" y="4324"/>
                  </a:lnTo>
                  <a:lnTo>
                    <a:pt x="2855" y="0"/>
                  </a:lnTo>
                  <a:lnTo>
                    <a:pt x="2852" y="0"/>
                  </a:lnTo>
                  <a:close/>
                  <a:moveTo>
                    <a:pt x="2903" y="0"/>
                  </a:moveTo>
                  <a:lnTo>
                    <a:pt x="1327" y="4324"/>
                  </a:lnTo>
                  <a:lnTo>
                    <a:pt x="1330" y="4324"/>
                  </a:lnTo>
                  <a:lnTo>
                    <a:pt x="2906" y="0"/>
                  </a:lnTo>
                  <a:lnTo>
                    <a:pt x="2903" y="0"/>
                  </a:lnTo>
                  <a:close/>
                  <a:moveTo>
                    <a:pt x="2954" y="0"/>
                  </a:moveTo>
                  <a:lnTo>
                    <a:pt x="1378" y="4324"/>
                  </a:lnTo>
                  <a:lnTo>
                    <a:pt x="1382" y="4324"/>
                  </a:lnTo>
                  <a:lnTo>
                    <a:pt x="2957" y="0"/>
                  </a:lnTo>
                  <a:lnTo>
                    <a:pt x="2954" y="0"/>
                  </a:lnTo>
                  <a:close/>
                  <a:moveTo>
                    <a:pt x="3005" y="0"/>
                  </a:moveTo>
                  <a:lnTo>
                    <a:pt x="1429" y="4324"/>
                  </a:lnTo>
                  <a:lnTo>
                    <a:pt x="1433" y="4324"/>
                  </a:lnTo>
                  <a:lnTo>
                    <a:pt x="3008" y="0"/>
                  </a:lnTo>
                  <a:lnTo>
                    <a:pt x="3005" y="0"/>
                  </a:lnTo>
                  <a:close/>
                  <a:moveTo>
                    <a:pt x="3056" y="0"/>
                  </a:moveTo>
                  <a:lnTo>
                    <a:pt x="1480" y="4324"/>
                  </a:lnTo>
                  <a:lnTo>
                    <a:pt x="1484" y="4324"/>
                  </a:lnTo>
                  <a:lnTo>
                    <a:pt x="3059" y="0"/>
                  </a:lnTo>
                  <a:lnTo>
                    <a:pt x="3056" y="0"/>
                  </a:lnTo>
                  <a:close/>
                  <a:moveTo>
                    <a:pt x="3107" y="0"/>
                  </a:moveTo>
                  <a:lnTo>
                    <a:pt x="1531" y="4324"/>
                  </a:lnTo>
                  <a:lnTo>
                    <a:pt x="1535" y="4324"/>
                  </a:lnTo>
                  <a:lnTo>
                    <a:pt x="3111" y="0"/>
                  </a:lnTo>
                  <a:lnTo>
                    <a:pt x="3107" y="0"/>
                  </a:lnTo>
                  <a:close/>
                  <a:moveTo>
                    <a:pt x="3158" y="0"/>
                  </a:moveTo>
                  <a:lnTo>
                    <a:pt x="1582" y="4324"/>
                  </a:lnTo>
                  <a:lnTo>
                    <a:pt x="1586" y="4324"/>
                  </a:lnTo>
                  <a:lnTo>
                    <a:pt x="3162" y="0"/>
                  </a:lnTo>
                  <a:lnTo>
                    <a:pt x="3158" y="0"/>
                  </a:lnTo>
                  <a:close/>
                  <a:moveTo>
                    <a:pt x="3209" y="0"/>
                  </a:moveTo>
                  <a:lnTo>
                    <a:pt x="1634" y="4324"/>
                  </a:lnTo>
                  <a:lnTo>
                    <a:pt x="1637" y="4324"/>
                  </a:lnTo>
                  <a:lnTo>
                    <a:pt x="3213" y="0"/>
                  </a:lnTo>
                  <a:lnTo>
                    <a:pt x="3209" y="0"/>
                  </a:lnTo>
                  <a:close/>
                  <a:moveTo>
                    <a:pt x="3260" y="0"/>
                  </a:moveTo>
                  <a:lnTo>
                    <a:pt x="1685" y="4324"/>
                  </a:lnTo>
                  <a:lnTo>
                    <a:pt x="1688" y="4324"/>
                  </a:lnTo>
                  <a:lnTo>
                    <a:pt x="3264" y="0"/>
                  </a:lnTo>
                  <a:lnTo>
                    <a:pt x="3260" y="0"/>
                  </a:lnTo>
                  <a:close/>
                  <a:moveTo>
                    <a:pt x="3311" y="0"/>
                  </a:moveTo>
                  <a:lnTo>
                    <a:pt x="1736" y="4324"/>
                  </a:lnTo>
                  <a:lnTo>
                    <a:pt x="1739" y="4324"/>
                  </a:lnTo>
                  <a:lnTo>
                    <a:pt x="3315" y="0"/>
                  </a:lnTo>
                  <a:lnTo>
                    <a:pt x="3311" y="0"/>
                  </a:lnTo>
                  <a:close/>
                  <a:moveTo>
                    <a:pt x="3363" y="0"/>
                  </a:moveTo>
                  <a:lnTo>
                    <a:pt x="1787" y="4324"/>
                  </a:lnTo>
                  <a:lnTo>
                    <a:pt x="1790" y="4324"/>
                  </a:lnTo>
                  <a:lnTo>
                    <a:pt x="3366" y="0"/>
                  </a:lnTo>
                  <a:lnTo>
                    <a:pt x="3363" y="0"/>
                  </a:lnTo>
                  <a:close/>
                  <a:moveTo>
                    <a:pt x="3414" y="0"/>
                  </a:moveTo>
                  <a:lnTo>
                    <a:pt x="1838" y="4324"/>
                  </a:lnTo>
                  <a:lnTo>
                    <a:pt x="1841" y="4324"/>
                  </a:lnTo>
                  <a:lnTo>
                    <a:pt x="3417" y="0"/>
                  </a:lnTo>
                  <a:lnTo>
                    <a:pt x="3414" y="0"/>
                  </a:lnTo>
                  <a:close/>
                  <a:moveTo>
                    <a:pt x="3465" y="0"/>
                  </a:moveTo>
                  <a:lnTo>
                    <a:pt x="1889" y="4324"/>
                  </a:lnTo>
                  <a:lnTo>
                    <a:pt x="1892" y="4324"/>
                  </a:lnTo>
                  <a:lnTo>
                    <a:pt x="3468" y="0"/>
                  </a:lnTo>
                  <a:lnTo>
                    <a:pt x="3465" y="0"/>
                  </a:lnTo>
                  <a:close/>
                  <a:moveTo>
                    <a:pt x="3516" y="0"/>
                  </a:moveTo>
                  <a:lnTo>
                    <a:pt x="1939" y="4324"/>
                  </a:lnTo>
                  <a:lnTo>
                    <a:pt x="1942" y="4324"/>
                  </a:lnTo>
                  <a:lnTo>
                    <a:pt x="3519" y="0"/>
                  </a:lnTo>
                  <a:lnTo>
                    <a:pt x="3516" y="0"/>
                  </a:lnTo>
                  <a:close/>
                  <a:moveTo>
                    <a:pt x="3567" y="0"/>
                  </a:moveTo>
                  <a:lnTo>
                    <a:pt x="1990" y="4324"/>
                  </a:lnTo>
                  <a:lnTo>
                    <a:pt x="1993" y="4324"/>
                  </a:lnTo>
                  <a:lnTo>
                    <a:pt x="3570" y="0"/>
                  </a:lnTo>
                  <a:lnTo>
                    <a:pt x="3567" y="0"/>
                  </a:lnTo>
                  <a:close/>
                  <a:moveTo>
                    <a:pt x="3618" y="0"/>
                  </a:moveTo>
                  <a:lnTo>
                    <a:pt x="2041" y="4324"/>
                  </a:lnTo>
                  <a:lnTo>
                    <a:pt x="2045" y="4324"/>
                  </a:lnTo>
                  <a:lnTo>
                    <a:pt x="3621" y="0"/>
                  </a:lnTo>
                  <a:lnTo>
                    <a:pt x="3618" y="0"/>
                  </a:lnTo>
                  <a:close/>
                  <a:moveTo>
                    <a:pt x="3669" y="0"/>
                  </a:moveTo>
                  <a:lnTo>
                    <a:pt x="2092" y="4324"/>
                  </a:lnTo>
                  <a:lnTo>
                    <a:pt x="2096" y="4324"/>
                  </a:lnTo>
                  <a:lnTo>
                    <a:pt x="3672" y="0"/>
                  </a:lnTo>
                  <a:lnTo>
                    <a:pt x="3669" y="0"/>
                  </a:lnTo>
                  <a:close/>
                  <a:moveTo>
                    <a:pt x="3720" y="0"/>
                  </a:moveTo>
                  <a:lnTo>
                    <a:pt x="2143" y="4324"/>
                  </a:lnTo>
                  <a:lnTo>
                    <a:pt x="2147" y="4324"/>
                  </a:lnTo>
                  <a:lnTo>
                    <a:pt x="3724" y="0"/>
                  </a:lnTo>
                  <a:lnTo>
                    <a:pt x="3720" y="0"/>
                  </a:lnTo>
                  <a:close/>
                  <a:moveTo>
                    <a:pt x="3771" y="0"/>
                  </a:moveTo>
                  <a:lnTo>
                    <a:pt x="2194" y="4324"/>
                  </a:lnTo>
                  <a:lnTo>
                    <a:pt x="2198" y="4324"/>
                  </a:lnTo>
                  <a:lnTo>
                    <a:pt x="3775" y="0"/>
                  </a:lnTo>
                  <a:lnTo>
                    <a:pt x="3771" y="0"/>
                  </a:lnTo>
                  <a:close/>
                  <a:moveTo>
                    <a:pt x="3822" y="0"/>
                  </a:moveTo>
                  <a:lnTo>
                    <a:pt x="2245" y="4324"/>
                  </a:lnTo>
                  <a:lnTo>
                    <a:pt x="2249" y="4324"/>
                  </a:lnTo>
                  <a:lnTo>
                    <a:pt x="3826" y="0"/>
                  </a:lnTo>
                  <a:lnTo>
                    <a:pt x="3822" y="0"/>
                  </a:lnTo>
                  <a:close/>
                  <a:moveTo>
                    <a:pt x="3873" y="0"/>
                  </a:moveTo>
                  <a:lnTo>
                    <a:pt x="2297" y="4324"/>
                  </a:lnTo>
                  <a:lnTo>
                    <a:pt x="2300" y="4324"/>
                  </a:lnTo>
                  <a:lnTo>
                    <a:pt x="3877" y="0"/>
                  </a:lnTo>
                  <a:lnTo>
                    <a:pt x="3873" y="0"/>
                  </a:lnTo>
                  <a:close/>
                  <a:moveTo>
                    <a:pt x="3924" y="0"/>
                  </a:moveTo>
                  <a:lnTo>
                    <a:pt x="2348" y="4324"/>
                  </a:lnTo>
                  <a:lnTo>
                    <a:pt x="2351" y="4324"/>
                  </a:lnTo>
                  <a:lnTo>
                    <a:pt x="3928" y="0"/>
                  </a:lnTo>
                  <a:lnTo>
                    <a:pt x="3924" y="0"/>
                  </a:lnTo>
                  <a:close/>
                  <a:moveTo>
                    <a:pt x="3975" y="0"/>
                  </a:moveTo>
                  <a:lnTo>
                    <a:pt x="2399" y="4324"/>
                  </a:lnTo>
                  <a:lnTo>
                    <a:pt x="2402" y="4324"/>
                  </a:lnTo>
                  <a:lnTo>
                    <a:pt x="3979" y="0"/>
                  </a:lnTo>
                  <a:lnTo>
                    <a:pt x="3975" y="0"/>
                  </a:lnTo>
                  <a:close/>
                  <a:moveTo>
                    <a:pt x="4027" y="0"/>
                  </a:moveTo>
                  <a:lnTo>
                    <a:pt x="2450" y="4324"/>
                  </a:lnTo>
                  <a:lnTo>
                    <a:pt x="2453" y="4324"/>
                  </a:lnTo>
                  <a:lnTo>
                    <a:pt x="4030" y="0"/>
                  </a:lnTo>
                  <a:lnTo>
                    <a:pt x="4027" y="0"/>
                  </a:lnTo>
                  <a:close/>
                  <a:moveTo>
                    <a:pt x="4078" y="0"/>
                  </a:moveTo>
                  <a:lnTo>
                    <a:pt x="2501" y="4324"/>
                  </a:lnTo>
                  <a:lnTo>
                    <a:pt x="2504" y="4324"/>
                  </a:lnTo>
                  <a:lnTo>
                    <a:pt x="4081" y="0"/>
                  </a:lnTo>
                  <a:lnTo>
                    <a:pt x="4078" y="0"/>
                  </a:lnTo>
                  <a:close/>
                  <a:moveTo>
                    <a:pt x="4129" y="0"/>
                  </a:moveTo>
                  <a:lnTo>
                    <a:pt x="2552" y="4324"/>
                  </a:lnTo>
                  <a:lnTo>
                    <a:pt x="2555" y="4324"/>
                  </a:lnTo>
                  <a:lnTo>
                    <a:pt x="4132" y="0"/>
                  </a:lnTo>
                  <a:lnTo>
                    <a:pt x="4129" y="0"/>
                  </a:lnTo>
                  <a:close/>
                  <a:moveTo>
                    <a:pt x="4180" y="0"/>
                  </a:moveTo>
                  <a:lnTo>
                    <a:pt x="2603" y="4324"/>
                  </a:lnTo>
                  <a:lnTo>
                    <a:pt x="2606" y="4324"/>
                  </a:lnTo>
                  <a:lnTo>
                    <a:pt x="4183" y="0"/>
                  </a:lnTo>
                  <a:lnTo>
                    <a:pt x="4180" y="0"/>
                  </a:lnTo>
                  <a:close/>
                  <a:moveTo>
                    <a:pt x="4231" y="0"/>
                  </a:moveTo>
                  <a:lnTo>
                    <a:pt x="2654" y="4324"/>
                  </a:lnTo>
                  <a:lnTo>
                    <a:pt x="2658" y="4324"/>
                  </a:lnTo>
                  <a:lnTo>
                    <a:pt x="4234" y="0"/>
                  </a:lnTo>
                  <a:lnTo>
                    <a:pt x="4231" y="0"/>
                  </a:lnTo>
                  <a:close/>
                  <a:moveTo>
                    <a:pt x="554" y="0"/>
                  </a:moveTo>
                  <a:lnTo>
                    <a:pt x="0" y="1519"/>
                  </a:lnTo>
                  <a:lnTo>
                    <a:pt x="0" y="1529"/>
                  </a:lnTo>
                  <a:lnTo>
                    <a:pt x="558" y="0"/>
                  </a:lnTo>
                  <a:lnTo>
                    <a:pt x="554" y="0"/>
                  </a:lnTo>
                  <a:close/>
                  <a:moveTo>
                    <a:pt x="605" y="0"/>
                  </a:moveTo>
                  <a:lnTo>
                    <a:pt x="0" y="1660"/>
                  </a:lnTo>
                  <a:lnTo>
                    <a:pt x="0" y="1670"/>
                  </a:lnTo>
                  <a:lnTo>
                    <a:pt x="609" y="0"/>
                  </a:lnTo>
                  <a:lnTo>
                    <a:pt x="605" y="0"/>
                  </a:lnTo>
                  <a:close/>
                  <a:moveTo>
                    <a:pt x="656" y="0"/>
                  </a:moveTo>
                  <a:lnTo>
                    <a:pt x="0" y="1800"/>
                  </a:lnTo>
                  <a:lnTo>
                    <a:pt x="0" y="1810"/>
                  </a:lnTo>
                  <a:lnTo>
                    <a:pt x="660" y="0"/>
                  </a:lnTo>
                  <a:lnTo>
                    <a:pt x="656" y="0"/>
                  </a:lnTo>
                  <a:close/>
                  <a:moveTo>
                    <a:pt x="707" y="0"/>
                  </a:moveTo>
                  <a:lnTo>
                    <a:pt x="0" y="1940"/>
                  </a:lnTo>
                  <a:lnTo>
                    <a:pt x="0" y="1950"/>
                  </a:lnTo>
                  <a:lnTo>
                    <a:pt x="711" y="0"/>
                  </a:lnTo>
                  <a:lnTo>
                    <a:pt x="707" y="0"/>
                  </a:lnTo>
                  <a:close/>
                  <a:moveTo>
                    <a:pt x="758" y="0"/>
                  </a:moveTo>
                  <a:lnTo>
                    <a:pt x="0" y="2080"/>
                  </a:lnTo>
                  <a:lnTo>
                    <a:pt x="0" y="2089"/>
                  </a:lnTo>
                  <a:lnTo>
                    <a:pt x="762" y="0"/>
                  </a:lnTo>
                  <a:lnTo>
                    <a:pt x="758" y="0"/>
                  </a:lnTo>
                  <a:close/>
                  <a:moveTo>
                    <a:pt x="810" y="0"/>
                  </a:moveTo>
                  <a:lnTo>
                    <a:pt x="0" y="2220"/>
                  </a:lnTo>
                  <a:lnTo>
                    <a:pt x="0" y="2229"/>
                  </a:lnTo>
                  <a:lnTo>
                    <a:pt x="813" y="0"/>
                  </a:lnTo>
                  <a:lnTo>
                    <a:pt x="810" y="0"/>
                  </a:lnTo>
                  <a:close/>
                  <a:moveTo>
                    <a:pt x="861" y="0"/>
                  </a:moveTo>
                  <a:lnTo>
                    <a:pt x="0" y="2360"/>
                  </a:lnTo>
                  <a:lnTo>
                    <a:pt x="0" y="2369"/>
                  </a:lnTo>
                  <a:lnTo>
                    <a:pt x="864" y="0"/>
                  </a:lnTo>
                  <a:lnTo>
                    <a:pt x="861" y="0"/>
                  </a:lnTo>
                  <a:close/>
                  <a:moveTo>
                    <a:pt x="912" y="0"/>
                  </a:moveTo>
                  <a:lnTo>
                    <a:pt x="0" y="2500"/>
                  </a:lnTo>
                  <a:lnTo>
                    <a:pt x="0" y="2509"/>
                  </a:lnTo>
                  <a:lnTo>
                    <a:pt x="915" y="0"/>
                  </a:lnTo>
                  <a:lnTo>
                    <a:pt x="912" y="0"/>
                  </a:lnTo>
                  <a:close/>
                  <a:moveTo>
                    <a:pt x="963" y="0"/>
                  </a:moveTo>
                  <a:lnTo>
                    <a:pt x="0" y="2640"/>
                  </a:lnTo>
                  <a:lnTo>
                    <a:pt x="0" y="2649"/>
                  </a:lnTo>
                  <a:lnTo>
                    <a:pt x="966" y="0"/>
                  </a:lnTo>
                  <a:lnTo>
                    <a:pt x="963" y="0"/>
                  </a:lnTo>
                  <a:close/>
                  <a:moveTo>
                    <a:pt x="1014" y="0"/>
                  </a:moveTo>
                  <a:lnTo>
                    <a:pt x="0" y="2781"/>
                  </a:lnTo>
                  <a:lnTo>
                    <a:pt x="0" y="2790"/>
                  </a:lnTo>
                  <a:lnTo>
                    <a:pt x="1017" y="0"/>
                  </a:lnTo>
                  <a:lnTo>
                    <a:pt x="1014" y="0"/>
                  </a:lnTo>
                  <a:close/>
                  <a:moveTo>
                    <a:pt x="1065" y="0"/>
                  </a:moveTo>
                  <a:lnTo>
                    <a:pt x="0" y="2921"/>
                  </a:lnTo>
                  <a:lnTo>
                    <a:pt x="0" y="2930"/>
                  </a:lnTo>
                  <a:lnTo>
                    <a:pt x="1068" y="0"/>
                  </a:lnTo>
                  <a:lnTo>
                    <a:pt x="1065" y="0"/>
                  </a:lnTo>
                  <a:close/>
                  <a:moveTo>
                    <a:pt x="1116" y="0"/>
                  </a:moveTo>
                  <a:lnTo>
                    <a:pt x="0" y="3061"/>
                  </a:lnTo>
                  <a:lnTo>
                    <a:pt x="0" y="3070"/>
                  </a:lnTo>
                  <a:lnTo>
                    <a:pt x="1119" y="0"/>
                  </a:lnTo>
                  <a:lnTo>
                    <a:pt x="1116" y="0"/>
                  </a:lnTo>
                  <a:close/>
                  <a:moveTo>
                    <a:pt x="1167" y="0"/>
                  </a:moveTo>
                  <a:lnTo>
                    <a:pt x="0" y="3201"/>
                  </a:lnTo>
                  <a:lnTo>
                    <a:pt x="0" y="3210"/>
                  </a:lnTo>
                  <a:lnTo>
                    <a:pt x="1171" y="0"/>
                  </a:lnTo>
                  <a:lnTo>
                    <a:pt x="1167" y="0"/>
                  </a:lnTo>
                  <a:close/>
                  <a:moveTo>
                    <a:pt x="1218" y="0"/>
                  </a:moveTo>
                  <a:lnTo>
                    <a:pt x="0" y="3341"/>
                  </a:lnTo>
                  <a:lnTo>
                    <a:pt x="0" y="3350"/>
                  </a:lnTo>
                  <a:lnTo>
                    <a:pt x="1222" y="0"/>
                  </a:lnTo>
                  <a:lnTo>
                    <a:pt x="1218" y="0"/>
                  </a:lnTo>
                  <a:close/>
                  <a:moveTo>
                    <a:pt x="1269" y="0"/>
                  </a:moveTo>
                  <a:lnTo>
                    <a:pt x="0" y="3481"/>
                  </a:lnTo>
                  <a:lnTo>
                    <a:pt x="0" y="3490"/>
                  </a:lnTo>
                  <a:lnTo>
                    <a:pt x="1273" y="0"/>
                  </a:lnTo>
                  <a:lnTo>
                    <a:pt x="1269" y="0"/>
                  </a:lnTo>
                  <a:close/>
                  <a:moveTo>
                    <a:pt x="1320" y="0"/>
                  </a:moveTo>
                  <a:lnTo>
                    <a:pt x="0" y="3620"/>
                  </a:lnTo>
                  <a:lnTo>
                    <a:pt x="0" y="3630"/>
                  </a:lnTo>
                  <a:lnTo>
                    <a:pt x="1324" y="0"/>
                  </a:lnTo>
                  <a:lnTo>
                    <a:pt x="1320" y="0"/>
                  </a:lnTo>
                  <a:close/>
                  <a:moveTo>
                    <a:pt x="1371" y="0"/>
                  </a:moveTo>
                  <a:lnTo>
                    <a:pt x="0" y="3760"/>
                  </a:lnTo>
                  <a:lnTo>
                    <a:pt x="0" y="3770"/>
                  </a:lnTo>
                  <a:lnTo>
                    <a:pt x="1375" y="0"/>
                  </a:lnTo>
                  <a:lnTo>
                    <a:pt x="1371" y="0"/>
                  </a:lnTo>
                  <a:close/>
                  <a:moveTo>
                    <a:pt x="1423" y="0"/>
                  </a:moveTo>
                  <a:lnTo>
                    <a:pt x="0" y="3901"/>
                  </a:lnTo>
                  <a:lnTo>
                    <a:pt x="0" y="3911"/>
                  </a:lnTo>
                  <a:lnTo>
                    <a:pt x="1426" y="0"/>
                  </a:lnTo>
                  <a:lnTo>
                    <a:pt x="1423" y="0"/>
                  </a:lnTo>
                  <a:close/>
                  <a:moveTo>
                    <a:pt x="1474" y="0"/>
                  </a:moveTo>
                  <a:lnTo>
                    <a:pt x="0" y="4041"/>
                  </a:lnTo>
                  <a:lnTo>
                    <a:pt x="0" y="4051"/>
                  </a:lnTo>
                  <a:lnTo>
                    <a:pt x="1477" y="0"/>
                  </a:lnTo>
                  <a:lnTo>
                    <a:pt x="1474" y="0"/>
                  </a:lnTo>
                  <a:close/>
                  <a:moveTo>
                    <a:pt x="1525" y="0"/>
                  </a:moveTo>
                  <a:lnTo>
                    <a:pt x="0" y="4181"/>
                  </a:lnTo>
                  <a:lnTo>
                    <a:pt x="0" y="4191"/>
                  </a:lnTo>
                  <a:lnTo>
                    <a:pt x="1528" y="0"/>
                  </a:lnTo>
                  <a:lnTo>
                    <a:pt x="1525" y="0"/>
                  </a:lnTo>
                  <a:close/>
                  <a:moveTo>
                    <a:pt x="1576" y="0"/>
                  </a:moveTo>
                  <a:lnTo>
                    <a:pt x="0" y="4321"/>
                  </a:lnTo>
                  <a:lnTo>
                    <a:pt x="0" y="4324"/>
                  </a:lnTo>
                  <a:lnTo>
                    <a:pt x="2" y="4324"/>
                  </a:lnTo>
                  <a:lnTo>
                    <a:pt x="1579" y="0"/>
                  </a:lnTo>
                  <a:lnTo>
                    <a:pt x="1576" y="0"/>
                  </a:lnTo>
                  <a:close/>
                  <a:moveTo>
                    <a:pt x="1627" y="0"/>
                  </a:moveTo>
                  <a:lnTo>
                    <a:pt x="50" y="4324"/>
                  </a:lnTo>
                  <a:lnTo>
                    <a:pt x="53" y="4324"/>
                  </a:lnTo>
                  <a:lnTo>
                    <a:pt x="1630" y="0"/>
                  </a:lnTo>
                  <a:lnTo>
                    <a:pt x="1627" y="0"/>
                  </a:lnTo>
                  <a:close/>
                  <a:moveTo>
                    <a:pt x="1678" y="0"/>
                  </a:moveTo>
                  <a:lnTo>
                    <a:pt x="101" y="4324"/>
                  </a:lnTo>
                  <a:lnTo>
                    <a:pt x="105" y="4324"/>
                  </a:lnTo>
                  <a:lnTo>
                    <a:pt x="1681" y="0"/>
                  </a:lnTo>
                  <a:lnTo>
                    <a:pt x="1678" y="0"/>
                  </a:lnTo>
                  <a:close/>
                  <a:moveTo>
                    <a:pt x="1729" y="0"/>
                  </a:moveTo>
                  <a:lnTo>
                    <a:pt x="152" y="4324"/>
                  </a:lnTo>
                  <a:lnTo>
                    <a:pt x="156" y="4324"/>
                  </a:lnTo>
                  <a:lnTo>
                    <a:pt x="1732" y="0"/>
                  </a:lnTo>
                  <a:lnTo>
                    <a:pt x="1729" y="0"/>
                  </a:lnTo>
                  <a:close/>
                  <a:moveTo>
                    <a:pt x="1780" y="0"/>
                  </a:moveTo>
                  <a:lnTo>
                    <a:pt x="203" y="4324"/>
                  </a:lnTo>
                  <a:lnTo>
                    <a:pt x="207" y="4324"/>
                  </a:lnTo>
                  <a:lnTo>
                    <a:pt x="1783" y="0"/>
                  </a:lnTo>
                  <a:lnTo>
                    <a:pt x="1780" y="0"/>
                  </a:lnTo>
                  <a:close/>
                  <a:moveTo>
                    <a:pt x="1831" y="0"/>
                  </a:moveTo>
                  <a:lnTo>
                    <a:pt x="254" y="4324"/>
                  </a:lnTo>
                  <a:lnTo>
                    <a:pt x="258" y="4324"/>
                  </a:lnTo>
                  <a:lnTo>
                    <a:pt x="1835" y="0"/>
                  </a:lnTo>
                  <a:lnTo>
                    <a:pt x="1831" y="0"/>
                  </a:lnTo>
                  <a:close/>
                  <a:moveTo>
                    <a:pt x="1882" y="0"/>
                  </a:moveTo>
                  <a:lnTo>
                    <a:pt x="305" y="4324"/>
                  </a:lnTo>
                  <a:lnTo>
                    <a:pt x="309" y="4324"/>
                  </a:lnTo>
                  <a:lnTo>
                    <a:pt x="1886" y="0"/>
                  </a:lnTo>
                  <a:lnTo>
                    <a:pt x="1882" y="0"/>
                  </a:lnTo>
                  <a:close/>
                  <a:moveTo>
                    <a:pt x="1932" y="0"/>
                  </a:moveTo>
                  <a:lnTo>
                    <a:pt x="357" y="4324"/>
                  </a:lnTo>
                  <a:lnTo>
                    <a:pt x="360" y="4324"/>
                  </a:lnTo>
                  <a:lnTo>
                    <a:pt x="1936" y="0"/>
                  </a:lnTo>
                  <a:lnTo>
                    <a:pt x="1932" y="0"/>
                  </a:lnTo>
                  <a:close/>
                  <a:moveTo>
                    <a:pt x="6631" y="0"/>
                  </a:moveTo>
                  <a:lnTo>
                    <a:pt x="5055" y="4324"/>
                  </a:lnTo>
                  <a:lnTo>
                    <a:pt x="5058" y="4324"/>
                  </a:lnTo>
                  <a:lnTo>
                    <a:pt x="6634" y="0"/>
                  </a:lnTo>
                  <a:lnTo>
                    <a:pt x="6631" y="0"/>
                  </a:lnTo>
                  <a:close/>
                  <a:moveTo>
                    <a:pt x="6580" y="0"/>
                  </a:moveTo>
                  <a:lnTo>
                    <a:pt x="5004" y="4324"/>
                  </a:lnTo>
                  <a:lnTo>
                    <a:pt x="5007" y="4324"/>
                  </a:lnTo>
                  <a:lnTo>
                    <a:pt x="6583" y="0"/>
                  </a:lnTo>
                  <a:lnTo>
                    <a:pt x="6580" y="0"/>
                  </a:lnTo>
                  <a:close/>
                  <a:moveTo>
                    <a:pt x="6682" y="0"/>
                  </a:moveTo>
                  <a:lnTo>
                    <a:pt x="5106" y="4324"/>
                  </a:lnTo>
                  <a:lnTo>
                    <a:pt x="5109" y="4324"/>
                  </a:lnTo>
                  <a:lnTo>
                    <a:pt x="6685" y="0"/>
                  </a:lnTo>
                  <a:lnTo>
                    <a:pt x="6682" y="0"/>
                  </a:lnTo>
                  <a:close/>
                  <a:moveTo>
                    <a:pt x="6733" y="0"/>
                  </a:moveTo>
                  <a:lnTo>
                    <a:pt x="5157" y="4324"/>
                  </a:lnTo>
                  <a:lnTo>
                    <a:pt x="5160" y="4324"/>
                  </a:lnTo>
                  <a:lnTo>
                    <a:pt x="6736" y="0"/>
                  </a:lnTo>
                  <a:lnTo>
                    <a:pt x="6733" y="0"/>
                  </a:lnTo>
                  <a:close/>
                  <a:moveTo>
                    <a:pt x="6784" y="0"/>
                  </a:moveTo>
                  <a:lnTo>
                    <a:pt x="5208" y="4324"/>
                  </a:lnTo>
                  <a:lnTo>
                    <a:pt x="5211" y="4324"/>
                  </a:lnTo>
                  <a:lnTo>
                    <a:pt x="6787" y="0"/>
                  </a:lnTo>
                  <a:lnTo>
                    <a:pt x="6784" y="0"/>
                  </a:lnTo>
                  <a:close/>
                  <a:moveTo>
                    <a:pt x="6835" y="0"/>
                  </a:moveTo>
                  <a:lnTo>
                    <a:pt x="5259" y="4324"/>
                  </a:lnTo>
                  <a:lnTo>
                    <a:pt x="5263" y="4324"/>
                  </a:lnTo>
                  <a:lnTo>
                    <a:pt x="6838" y="0"/>
                  </a:lnTo>
                  <a:lnTo>
                    <a:pt x="6835" y="0"/>
                  </a:lnTo>
                  <a:close/>
                  <a:moveTo>
                    <a:pt x="6886" y="0"/>
                  </a:moveTo>
                  <a:lnTo>
                    <a:pt x="5310" y="4324"/>
                  </a:lnTo>
                  <a:lnTo>
                    <a:pt x="5314" y="4324"/>
                  </a:lnTo>
                  <a:lnTo>
                    <a:pt x="6889" y="0"/>
                  </a:lnTo>
                  <a:lnTo>
                    <a:pt x="6886" y="0"/>
                  </a:lnTo>
                  <a:close/>
                  <a:moveTo>
                    <a:pt x="6937" y="0"/>
                  </a:moveTo>
                  <a:lnTo>
                    <a:pt x="5361" y="4324"/>
                  </a:lnTo>
                  <a:lnTo>
                    <a:pt x="5365" y="4324"/>
                  </a:lnTo>
                  <a:lnTo>
                    <a:pt x="6940" y="0"/>
                  </a:lnTo>
                  <a:lnTo>
                    <a:pt x="6937" y="0"/>
                  </a:lnTo>
                  <a:close/>
                  <a:moveTo>
                    <a:pt x="6988" y="0"/>
                  </a:moveTo>
                  <a:lnTo>
                    <a:pt x="5412" y="4324"/>
                  </a:lnTo>
                  <a:lnTo>
                    <a:pt x="5416" y="4324"/>
                  </a:lnTo>
                  <a:lnTo>
                    <a:pt x="6992" y="0"/>
                  </a:lnTo>
                  <a:lnTo>
                    <a:pt x="6988" y="0"/>
                  </a:lnTo>
                  <a:close/>
                  <a:moveTo>
                    <a:pt x="7039" y="0"/>
                  </a:moveTo>
                  <a:lnTo>
                    <a:pt x="5463" y="4324"/>
                  </a:lnTo>
                  <a:lnTo>
                    <a:pt x="5467" y="4324"/>
                  </a:lnTo>
                  <a:lnTo>
                    <a:pt x="7043" y="0"/>
                  </a:lnTo>
                  <a:lnTo>
                    <a:pt x="7039" y="0"/>
                  </a:lnTo>
                  <a:close/>
                  <a:moveTo>
                    <a:pt x="7090" y="0"/>
                  </a:moveTo>
                  <a:lnTo>
                    <a:pt x="5515" y="4324"/>
                  </a:lnTo>
                  <a:lnTo>
                    <a:pt x="5518" y="4324"/>
                  </a:lnTo>
                  <a:lnTo>
                    <a:pt x="7094" y="0"/>
                  </a:lnTo>
                  <a:lnTo>
                    <a:pt x="7090" y="0"/>
                  </a:lnTo>
                  <a:close/>
                  <a:moveTo>
                    <a:pt x="7141" y="0"/>
                  </a:moveTo>
                  <a:lnTo>
                    <a:pt x="5566" y="4324"/>
                  </a:lnTo>
                  <a:lnTo>
                    <a:pt x="5569" y="4324"/>
                  </a:lnTo>
                  <a:lnTo>
                    <a:pt x="7145" y="0"/>
                  </a:lnTo>
                  <a:lnTo>
                    <a:pt x="7141" y="0"/>
                  </a:lnTo>
                  <a:close/>
                  <a:moveTo>
                    <a:pt x="7192" y="0"/>
                  </a:moveTo>
                  <a:lnTo>
                    <a:pt x="5617" y="4324"/>
                  </a:lnTo>
                  <a:lnTo>
                    <a:pt x="5620" y="4324"/>
                  </a:lnTo>
                  <a:lnTo>
                    <a:pt x="7196" y="0"/>
                  </a:lnTo>
                  <a:lnTo>
                    <a:pt x="7192" y="0"/>
                  </a:lnTo>
                  <a:close/>
                  <a:moveTo>
                    <a:pt x="7244" y="0"/>
                  </a:moveTo>
                  <a:lnTo>
                    <a:pt x="5668" y="4324"/>
                  </a:lnTo>
                  <a:lnTo>
                    <a:pt x="5671" y="4324"/>
                  </a:lnTo>
                  <a:lnTo>
                    <a:pt x="7247" y="0"/>
                  </a:lnTo>
                  <a:lnTo>
                    <a:pt x="7244" y="0"/>
                  </a:lnTo>
                  <a:close/>
                  <a:moveTo>
                    <a:pt x="7295" y="0"/>
                  </a:moveTo>
                  <a:lnTo>
                    <a:pt x="5719" y="4324"/>
                  </a:lnTo>
                  <a:lnTo>
                    <a:pt x="5722" y="4324"/>
                  </a:lnTo>
                  <a:lnTo>
                    <a:pt x="7298" y="0"/>
                  </a:lnTo>
                  <a:lnTo>
                    <a:pt x="7295" y="0"/>
                  </a:lnTo>
                  <a:close/>
                  <a:moveTo>
                    <a:pt x="7346" y="0"/>
                  </a:moveTo>
                  <a:lnTo>
                    <a:pt x="5769" y="4324"/>
                  </a:lnTo>
                  <a:lnTo>
                    <a:pt x="5772" y="4324"/>
                  </a:lnTo>
                  <a:lnTo>
                    <a:pt x="7349" y="0"/>
                  </a:lnTo>
                  <a:lnTo>
                    <a:pt x="7346" y="0"/>
                  </a:lnTo>
                  <a:close/>
                  <a:moveTo>
                    <a:pt x="7397" y="0"/>
                  </a:moveTo>
                  <a:lnTo>
                    <a:pt x="5820" y="4324"/>
                  </a:lnTo>
                  <a:lnTo>
                    <a:pt x="5823" y="4324"/>
                  </a:lnTo>
                  <a:lnTo>
                    <a:pt x="7400" y="0"/>
                  </a:lnTo>
                  <a:lnTo>
                    <a:pt x="7397" y="0"/>
                  </a:lnTo>
                  <a:close/>
                  <a:moveTo>
                    <a:pt x="7448" y="0"/>
                  </a:moveTo>
                  <a:lnTo>
                    <a:pt x="5871" y="4324"/>
                  </a:lnTo>
                  <a:lnTo>
                    <a:pt x="5874" y="4324"/>
                  </a:lnTo>
                  <a:lnTo>
                    <a:pt x="7451" y="0"/>
                  </a:lnTo>
                  <a:lnTo>
                    <a:pt x="7448" y="0"/>
                  </a:lnTo>
                  <a:close/>
                  <a:moveTo>
                    <a:pt x="7499" y="0"/>
                  </a:moveTo>
                  <a:lnTo>
                    <a:pt x="5922" y="4324"/>
                  </a:lnTo>
                  <a:lnTo>
                    <a:pt x="5926" y="4324"/>
                  </a:lnTo>
                  <a:lnTo>
                    <a:pt x="7502" y="0"/>
                  </a:lnTo>
                  <a:lnTo>
                    <a:pt x="7499" y="0"/>
                  </a:lnTo>
                  <a:close/>
                  <a:moveTo>
                    <a:pt x="7550" y="0"/>
                  </a:moveTo>
                  <a:lnTo>
                    <a:pt x="5973" y="4324"/>
                  </a:lnTo>
                  <a:lnTo>
                    <a:pt x="5977" y="4324"/>
                  </a:lnTo>
                  <a:lnTo>
                    <a:pt x="7553" y="0"/>
                  </a:lnTo>
                  <a:lnTo>
                    <a:pt x="7550" y="0"/>
                  </a:lnTo>
                  <a:close/>
                  <a:moveTo>
                    <a:pt x="7601" y="0"/>
                  </a:moveTo>
                  <a:lnTo>
                    <a:pt x="6024" y="4324"/>
                  </a:lnTo>
                  <a:lnTo>
                    <a:pt x="6028" y="4324"/>
                  </a:lnTo>
                  <a:lnTo>
                    <a:pt x="7605" y="0"/>
                  </a:lnTo>
                  <a:lnTo>
                    <a:pt x="7601" y="0"/>
                  </a:lnTo>
                  <a:close/>
                  <a:moveTo>
                    <a:pt x="7652" y="0"/>
                  </a:moveTo>
                  <a:lnTo>
                    <a:pt x="6075" y="4324"/>
                  </a:lnTo>
                  <a:lnTo>
                    <a:pt x="6079" y="4324"/>
                  </a:lnTo>
                  <a:lnTo>
                    <a:pt x="7656" y="0"/>
                  </a:lnTo>
                  <a:lnTo>
                    <a:pt x="7652" y="0"/>
                  </a:lnTo>
                  <a:close/>
                  <a:moveTo>
                    <a:pt x="6126" y="4324"/>
                  </a:moveTo>
                  <a:lnTo>
                    <a:pt x="6130" y="4324"/>
                  </a:lnTo>
                  <a:lnTo>
                    <a:pt x="7678" y="79"/>
                  </a:lnTo>
                  <a:lnTo>
                    <a:pt x="7678" y="69"/>
                  </a:lnTo>
                  <a:lnTo>
                    <a:pt x="6126" y="4324"/>
                  </a:lnTo>
                  <a:close/>
                  <a:moveTo>
                    <a:pt x="6181" y="4324"/>
                  </a:moveTo>
                  <a:lnTo>
                    <a:pt x="7678" y="219"/>
                  </a:lnTo>
                  <a:lnTo>
                    <a:pt x="7678" y="209"/>
                  </a:lnTo>
                  <a:lnTo>
                    <a:pt x="6178" y="4324"/>
                  </a:lnTo>
                  <a:lnTo>
                    <a:pt x="6181" y="4324"/>
                  </a:lnTo>
                  <a:close/>
                  <a:moveTo>
                    <a:pt x="6232" y="4324"/>
                  </a:moveTo>
                  <a:lnTo>
                    <a:pt x="7678" y="358"/>
                  </a:lnTo>
                  <a:lnTo>
                    <a:pt x="7678" y="349"/>
                  </a:lnTo>
                  <a:lnTo>
                    <a:pt x="6229" y="4324"/>
                  </a:lnTo>
                  <a:lnTo>
                    <a:pt x="6232" y="4324"/>
                  </a:lnTo>
                  <a:close/>
                  <a:moveTo>
                    <a:pt x="4333" y="0"/>
                  </a:moveTo>
                  <a:lnTo>
                    <a:pt x="2756" y="4324"/>
                  </a:lnTo>
                  <a:lnTo>
                    <a:pt x="2760" y="4324"/>
                  </a:lnTo>
                  <a:lnTo>
                    <a:pt x="4336" y="0"/>
                  </a:lnTo>
                  <a:lnTo>
                    <a:pt x="4333" y="0"/>
                  </a:lnTo>
                  <a:close/>
                  <a:moveTo>
                    <a:pt x="4282" y="0"/>
                  </a:moveTo>
                  <a:lnTo>
                    <a:pt x="2705" y="4324"/>
                  </a:lnTo>
                  <a:lnTo>
                    <a:pt x="2709" y="4324"/>
                  </a:lnTo>
                  <a:lnTo>
                    <a:pt x="4285" y="0"/>
                  </a:lnTo>
                  <a:lnTo>
                    <a:pt x="4282" y="0"/>
                  </a:lnTo>
                  <a:close/>
                  <a:moveTo>
                    <a:pt x="4384" y="0"/>
                  </a:moveTo>
                  <a:lnTo>
                    <a:pt x="2807" y="4324"/>
                  </a:lnTo>
                  <a:lnTo>
                    <a:pt x="2811" y="4324"/>
                  </a:lnTo>
                  <a:lnTo>
                    <a:pt x="4388" y="0"/>
                  </a:lnTo>
                  <a:lnTo>
                    <a:pt x="4384" y="0"/>
                  </a:lnTo>
                  <a:close/>
                  <a:moveTo>
                    <a:pt x="4435" y="0"/>
                  </a:moveTo>
                  <a:lnTo>
                    <a:pt x="2858" y="4324"/>
                  </a:lnTo>
                  <a:lnTo>
                    <a:pt x="2862" y="4324"/>
                  </a:lnTo>
                  <a:lnTo>
                    <a:pt x="4439" y="0"/>
                  </a:lnTo>
                  <a:lnTo>
                    <a:pt x="4435" y="0"/>
                  </a:lnTo>
                  <a:close/>
                  <a:moveTo>
                    <a:pt x="4486" y="0"/>
                  </a:moveTo>
                  <a:lnTo>
                    <a:pt x="2909" y="4324"/>
                  </a:lnTo>
                  <a:lnTo>
                    <a:pt x="2913" y="4324"/>
                  </a:lnTo>
                  <a:lnTo>
                    <a:pt x="4490" y="0"/>
                  </a:lnTo>
                  <a:lnTo>
                    <a:pt x="4486" y="0"/>
                  </a:lnTo>
                  <a:close/>
                  <a:moveTo>
                    <a:pt x="4537" y="0"/>
                  </a:moveTo>
                  <a:lnTo>
                    <a:pt x="2961" y="4324"/>
                  </a:lnTo>
                  <a:lnTo>
                    <a:pt x="2964" y="4324"/>
                  </a:lnTo>
                  <a:lnTo>
                    <a:pt x="4541" y="0"/>
                  </a:lnTo>
                  <a:lnTo>
                    <a:pt x="4537" y="0"/>
                  </a:lnTo>
                  <a:close/>
                  <a:moveTo>
                    <a:pt x="4588" y="0"/>
                  </a:moveTo>
                  <a:lnTo>
                    <a:pt x="3012" y="4324"/>
                  </a:lnTo>
                  <a:lnTo>
                    <a:pt x="3015" y="4324"/>
                  </a:lnTo>
                  <a:lnTo>
                    <a:pt x="4592" y="0"/>
                  </a:lnTo>
                  <a:lnTo>
                    <a:pt x="4588" y="0"/>
                  </a:lnTo>
                  <a:close/>
                  <a:moveTo>
                    <a:pt x="4640" y="0"/>
                  </a:moveTo>
                  <a:lnTo>
                    <a:pt x="3063" y="4324"/>
                  </a:lnTo>
                  <a:lnTo>
                    <a:pt x="3066" y="4324"/>
                  </a:lnTo>
                  <a:lnTo>
                    <a:pt x="4643" y="0"/>
                  </a:lnTo>
                  <a:lnTo>
                    <a:pt x="4640" y="0"/>
                  </a:lnTo>
                  <a:close/>
                  <a:moveTo>
                    <a:pt x="4691" y="0"/>
                  </a:moveTo>
                  <a:lnTo>
                    <a:pt x="3114" y="4324"/>
                  </a:lnTo>
                  <a:lnTo>
                    <a:pt x="3117" y="4324"/>
                  </a:lnTo>
                  <a:lnTo>
                    <a:pt x="4694" y="0"/>
                  </a:lnTo>
                  <a:lnTo>
                    <a:pt x="4691" y="0"/>
                  </a:lnTo>
                  <a:close/>
                  <a:moveTo>
                    <a:pt x="4742" y="0"/>
                  </a:moveTo>
                  <a:lnTo>
                    <a:pt x="3165" y="4324"/>
                  </a:lnTo>
                  <a:lnTo>
                    <a:pt x="3168" y="4324"/>
                  </a:lnTo>
                  <a:lnTo>
                    <a:pt x="4745" y="0"/>
                  </a:lnTo>
                  <a:lnTo>
                    <a:pt x="4742" y="0"/>
                  </a:lnTo>
                  <a:close/>
                  <a:moveTo>
                    <a:pt x="4793" y="0"/>
                  </a:moveTo>
                  <a:lnTo>
                    <a:pt x="3216" y="4324"/>
                  </a:lnTo>
                  <a:lnTo>
                    <a:pt x="3219" y="4324"/>
                  </a:lnTo>
                  <a:lnTo>
                    <a:pt x="4796" y="0"/>
                  </a:lnTo>
                  <a:lnTo>
                    <a:pt x="4793" y="0"/>
                  </a:lnTo>
                  <a:close/>
                  <a:moveTo>
                    <a:pt x="4844" y="0"/>
                  </a:moveTo>
                  <a:lnTo>
                    <a:pt x="3267" y="4324"/>
                  </a:lnTo>
                  <a:lnTo>
                    <a:pt x="3270" y="4324"/>
                  </a:lnTo>
                  <a:lnTo>
                    <a:pt x="4847" y="0"/>
                  </a:lnTo>
                  <a:lnTo>
                    <a:pt x="4844" y="0"/>
                  </a:lnTo>
                  <a:close/>
                  <a:moveTo>
                    <a:pt x="4895" y="0"/>
                  </a:moveTo>
                  <a:lnTo>
                    <a:pt x="3318" y="4324"/>
                  </a:lnTo>
                  <a:lnTo>
                    <a:pt x="3322" y="4324"/>
                  </a:lnTo>
                  <a:lnTo>
                    <a:pt x="4898" y="0"/>
                  </a:lnTo>
                  <a:lnTo>
                    <a:pt x="4895" y="0"/>
                  </a:lnTo>
                  <a:close/>
                  <a:moveTo>
                    <a:pt x="4946" y="0"/>
                  </a:moveTo>
                  <a:lnTo>
                    <a:pt x="3369" y="4324"/>
                  </a:lnTo>
                  <a:lnTo>
                    <a:pt x="3373" y="4324"/>
                  </a:lnTo>
                  <a:lnTo>
                    <a:pt x="4949" y="0"/>
                  </a:lnTo>
                  <a:lnTo>
                    <a:pt x="4946" y="0"/>
                  </a:lnTo>
                  <a:close/>
                  <a:moveTo>
                    <a:pt x="4997" y="0"/>
                  </a:moveTo>
                  <a:lnTo>
                    <a:pt x="3420" y="4324"/>
                  </a:lnTo>
                  <a:lnTo>
                    <a:pt x="3424" y="4324"/>
                  </a:lnTo>
                  <a:lnTo>
                    <a:pt x="5000" y="0"/>
                  </a:lnTo>
                  <a:lnTo>
                    <a:pt x="4997" y="0"/>
                  </a:lnTo>
                  <a:close/>
                  <a:moveTo>
                    <a:pt x="5048" y="0"/>
                  </a:moveTo>
                  <a:lnTo>
                    <a:pt x="3471" y="4324"/>
                  </a:lnTo>
                  <a:lnTo>
                    <a:pt x="3475" y="4324"/>
                  </a:lnTo>
                  <a:lnTo>
                    <a:pt x="5052" y="0"/>
                  </a:lnTo>
                  <a:lnTo>
                    <a:pt x="5048" y="0"/>
                  </a:lnTo>
                  <a:close/>
                  <a:moveTo>
                    <a:pt x="5099" y="0"/>
                  </a:moveTo>
                  <a:lnTo>
                    <a:pt x="3522" y="4324"/>
                  </a:lnTo>
                  <a:lnTo>
                    <a:pt x="3526" y="4324"/>
                  </a:lnTo>
                  <a:lnTo>
                    <a:pt x="5103" y="0"/>
                  </a:lnTo>
                  <a:lnTo>
                    <a:pt x="5099" y="0"/>
                  </a:lnTo>
                  <a:close/>
                  <a:moveTo>
                    <a:pt x="5150" y="0"/>
                  </a:moveTo>
                  <a:lnTo>
                    <a:pt x="3574" y="4324"/>
                  </a:lnTo>
                  <a:lnTo>
                    <a:pt x="3577" y="4324"/>
                  </a:lnTo>
                  <a:lnTo>
                    <a:pt x="5154" y="0"/>
                  </a:lnTo>
                  <a:lnTo>
                    <a:pt x="5150" y="0"/>
                  </a:lnTo>
                  <a:close/>
                  <a:moveTo>
                    <a:pt x="5201" y="0"/>
                  </a:moveTo>
                  <a:lnTo>
                    <a:pt x="3625" y="4324"/>
                  </a:lnTo>
                  <a:lnTo>
                    <a:pt x="3628" y="4324"/>
                  </a:lnTo>
                  <a:lnTo>
                    <a:pt x="5205" y="0"/>
                  </a:lnTo>
                  <a:lnTo>
                    <a:pt x="5201" y="0"/>
                  </a:lnTo>
                  <a:close/>
                  <a:moveTo>
                    <a:pt x="5252" y="0"/>
                  </a:moveTo>
                  <a:lnTo>
                    <a:pt x="3676" y="4324"/>
                  </a:lnTo>
                  <a:lnTo>
                    <a:pt x="3679" y="4324"/>
                  </a:lnTo>
                  <a:lnTo>
                    <a:pt x="5256" y="0"/>
                  </a:lnTo>
                  <a:lnTo>
                    <a:pt x="5252" y="0"/>
                  </a:lnTo>
                  <a:close/>
                  <a:moveTo>
                    <a:pt x="5304" y="0"/>
                  </a:moveTo>
                  <a:lnTo>
                    <a:pt x="3727" y="4324"/>
                  </a:lnTo>
                  <a:lnTo>
                    <a:pt x="3730" y="4324"/>
                  </a:lnTo>
                  <a:lnTo>
                    <a:pt x="5307" y="0"/>
                  </a:lnTo>
                  <a:lnTo>
                    <a:pt x="5304" y="0"/>
                  </a:lnTo>
                  <a:close/>
                  <a:moveTo>
                    <a:pt x="5355" y="0"/>
                  </a:moveTo>
                  <a:lnTo>
                    <a:pt x="3778" y="4324"/>
                  </a:lnTo>
                  <a:lnTo>
                    <a:pt x="3781" y="4324"/>
                  </a:lnTo>
                  <a:lnTo>
                    <a:pt x="5358" y="0"/>
                  </a:lnTo>
                  <a:lnTo>
                    <a:pt x="5355" y="0"/>
                  </a:lnTo>
                  <a:close/>
                  <a:moveTo>
                    <a:pt x="5406" y="0"/>
                  </a:moveTo>
                  <a:lnTo>
                    <a:pt x="3829" y="4324"/>
                  </a:lnTo>
                  <a:lnTo>
                    <a:pt x="3832" y="4324"/>
                  </a:lnTo>
                  <a:lnTo>
                    <a:pt x="5409" y="0"/>
                  </a:lnTo>
                  <a:lnTo>
                    <a:pt x="5406" y="0"/>
                  </a:lnTo>
                  <a:close/>
                  <a:moveTo>
                    <a:pt x="5457" y="0"/>
                  </a:moveTo>
                  <a:lnTo>
                    <a:pt x="3880" y="4324"/>
                  </a:lnTo>
                  <a:lnTo>
                    <a:pt x="3883" y="4324"/>
                  </a:lnTo>
                  <a:lnTo>
                    <a:pt x="5460" y="0"/>
                  </a:lnTo>
                  <a:lnTo>
                    <a:pt x="5457" y="0"/>
                  </a:lnTo>
                  <a:close/>
                  <a:moveTo>
                    <a:pt x="5508" y="0"/>
                  </a:moveTo>
                  <a:lnTo>
                    <a:pt x="3931" y="4324"/>
                  </a:lnTo>
                  <a:lnTo>
                    <a:pt x="3934" y="4324"/>
                  </a:lnTo>
                  <a:lnTo>
                    <a:pt x="5511" y="0"/>
                  </a:lnTo>
                  <a:lnTo>
                    <a:pt x="5508" y="0"/>
                  </a:lnTo>
                  <a:close/>
                  <a:moveTo>
                    <a:pt x="5559" y="0"/>
                  </a:moveTo>
                  <a:lnTo>
                    <a:pt x="3982" y="4324"/>
                  </a:lnTo>
                  <a:lnTo>
                    <a:pt x="3986" y="4324"/>
                  </a:lnTo>
                  <a:lnTo>
                    <a:pt x="5562" y="0"/>
                  </a:lnTo>
                  <a:lnTo>
                    <a:pt x="5559" y="0"/>
                  </a:lnTo>
                  <a:close/>
                  <a:moveTo>
                    <a:pt x="5610" y="0"/>
                  </a:moveTo>
                  <a:lnTo>
                    <a:pt x="4033" y="4324"/>
                  </a:lnTo>
                  <a:lnTo>
                    <a:pt x="4037" y="4324"/>
                  </a:lnTo>
                  <a:lnTo>
                    <a:pt x="5613" y="0"/>
                  </a:lnTo>
                  <a:lnTo>
                    <a:pt x="5610" y="0"/>
                  </a:lnTo>
                  <a:close/>
                  <a:moveTo>
                    <a:pt x="5661" y="0"/>
                  </a:moveTo>
                  <a:lnTo>
                    <a:pt x="4084" y="4324"/>
                  </a:lnTo>
                  <a:lnTo>
                    <a:pt x="4088" y="4324"/>
                  </a:lnTo>
                  <a:lnTo>
                    <a:pt x="5665" y="0"/>
                  </a:lnTo>
                  <a:lnTo>
                    <a:pt x="5661" y="0"/>
                  </a:lnTo>
                  <a:close/>
                  <a:moveTo>
                    <a:pt x="5712" y="0"/>
                  </a:moveTo>
                  <a:lnTo>
                    <a:pt x="4135" y="4324"/>
                  </a:lnTo>
                  <a:lnTo>
                    <a:pt x="4139" y="4324"/>
                  </a:lnTo>
                  <a:lnTo>
                    <a:pt x="5716" y="0"/>
                  </a:lnTo>
                  <a:lnTo>
                    <a:pt x="5712" y="0"/>
                  </a:lnTo>
                  <a:close/>
                  <a:moveTo>
                    <a:pt x="5762" y="0"/>
                  </a:moveTo>
                  <a:lnTo>
                    <a:pt x="4186" y="4324"/>
                  </a:lnTo>
                  <a:lnTo>
                    <a:pt x="4190" y="4324"/>
                  </a:lnTo>
                  <a:lnTo>
                    <a:pt x="5766" y="0"/>
                  </a:lnTo>
                  <a:lnTo>
                    <a:pt x="5762" y="0"/>
                  </a:lnTo>
                  <a:close/>
                  <a:moveTo>
                    <a:pt x="5813" y="0"/>
                  </a:moveTo>
                  <a:lnTo>
                    <a:pt x="4238" y="4324"/>
                  </a:lnTo>
                  <a:lnTo>
                    <a:pt x="4241" y="4324"/>
                  </a:lnTo>
                  <a:lnTo>
                    <a:pt x="5817" y="0"/>
                  </a:lnTo>
                  <a:lnTo>
                    <a:pt x="5813" y="0"/>
                  </a:lnTo>
                  <a:close/>
                  <a:moveTo>
                    <a:pt x="5864" y="0"/>
                  </a:moveTo>
                  <a:lnTo>
                    <a:pt x="4289" y="4324"/>
                  </a:lnTo>
                  <a:lnTo>
                    <a:pt x="4292" y="4324"/>
                  </a:lnTo>
                  <a:lnTo>
                    <a:pt x="5868" y="0"/>
                  </a:lnTo>
                  <a:lnTo>
                    <a:pt x="5864" y="0"/>
                  </a:lnTo>
                  <a:close/>
                  <a:moveTo>
                    <a:pt x="5915" y="0"/>
                  </a:moveTo>
                  <a:lnTo>
                    <a:pt x="4340" y="4324"/>
                  </a:lnTo>
                  <a:lnTo>
                    <a:pt x="4343" y="4324"/>
                  </a:lnTo>
                  <a:lnTo>
                    <a:pt x="5919" y="0"/>
                  </a:lnTo>
                  <a:lnTo>
                    <a:pt x="5915" y="0"/>
                  </a:lnTo>
                  <a:close/>
                  <a:moveTo>
                    <a:pt x="5967" y="0"/>
                  </a:moveTo>
                  <a:lnTo>
                    <a:pt x="4391" y="4324"/>
                  </a:lnTo>
                  <a:lnTo>
                    <a:pt x="4394" y="4324"/>
                  </a:lnTo>
                  <a:lnTo>
                    <a:pt x="5970" y="0"/>
                  </a:lnTo>
                  <a:lnTo>
                    <a:pt x="5967" y="0"/>
                  </a:lnTo>
                  <a:close/>
                  <a:moveTo>
                    <a:pt x="6018" y="0"/>
                  </a:moveTo>
                  <a:lnTo>
                    <a:pt x="4442" y="4324"/>
                  </a:lnTo>
                  <a:lnTo>
                    <a:pt x="4445" y="4324"/>
                  </a:lnTo>
                  <a:lnTo>
                    <a:pt x="6021" y="0"/>
                  </a:lnTo>
                  <a:lnTo>
                    <a:pt x="6018" y="0"/>
                  </a:lnTo>
                  <a:close/>
                  <a:moveTo>
                    <a:pt x="6069" y="0"/>
                  </a:moveTo>
                  <a:lnTo>
                    <a:pt x="4493" y="4324"/>
                  </a:lnTo>
                  <a:lnTo>
                    <a:pt x="4496" y="4324"/>
                  </a:lnTo>
                  <a:lnTo>
                    <a:pt x="6072" y="0"/>
                  </a:lnTo>
                  <a:lnTo>
                    <a:pt x="6069" y="0"/>
                  </a:lnTo>
                  <a:close/>
                  <a:moveTo>
                    <a:pt x="6120" y="0"/>
                  </a:moveTo>
                  <a:lnTo>
                    <a:pt x="4544" y="4324"/>
                  </a:lnTo>
                  <a:lnTo>
                    <a:pt x="4547" y="4324"/>
                  </a:lnTo>
                  <a:lnTo>
                    <a:pt x="6123" y="0"/>
                  </a:lnTo>
                  <a:lnTo>
                    <a:pt x="6120" y="0"/>
                  </a:lnTo>
                  <a:close/>
                  <a:moveTo>
                    <a:pt x="6171" y="0"/>
                  </a:moveTo>
                  <a:lnTo>
                    <a:pt x="4595" y="4324"/>
                  </a:lnTo>
                  <a:lnTo>
                    <a:pt x="4599" y="4324"/>
                  </a:lnTo>
                  <a:lnTo>
                    <a:pt x="6174" y="0"/>
                  </a:lnTo>
                  <a:lnTo>
                    <a:pt x="6171" y="0"/>
                  </a:lnTo>
                  <a:close/>
                  <a:moveTo>
                    <a:pt x="6222" y="0"/>
                  </a:moveTo>
                  <a:lnTo>
                    <a:pt x="4646" y="4324"/>
                  </a:lnTo>
                  <a:lnTo>
                    <a:pt x="4650" y="4324"/>
                  </a:lnTo>
                  <a:lnTo>
                    <a:pt x="6225" y="0"/>
                  </a:lnTo>
                  <a:lnTo>
                    <a:pt x="6222" y="0"/>
                  </a:lnTo>
                  <a:close/>
                  <a:moveTo>
                    <a:pt x="6273" y="0"/>
                  </a:moveTo>
                  <a:lnTo>
                    <a:pt x="4697" y="4324"/>
                  </a:lnTo>
                  <a:lnTo>
                    <a:pt x="4701" y="4324"/>
                  </a:lnTo>
                  <a:lnTo>
                    <a:pt x="6276" y="0"/>
                  </a:lnTo>
                  <a:lnTo>
                    <a:pt x="6273" y="0"/>
                  </a:lnTo>
                  <a:close/>
                  <a:moveTo>
                    <a:pt x="6324" y="0"/>
                  </a:moveTo>
                  <a:lnTo>
                    <a:pt x="4748" y="4324"/>
                  </a:lnTo>
                  <a:lnTo>
                    <a:pt x="4752" y="4324"/>
                  </a:lnTo>
                  <a:lnTo>
                    <a:pt x="6328" y="0"/>
                  </a:lnTo>
                  <a:lnTo>
                    <a:pt x="6324" y="0"/>
                  </a:lnTo>
                  <a:close/>
                  <a:moveTo>
                    <a:pt x="6375" y="0"/>
                  </a:moveTo>
                  <a:lnTo>
                    <a:pt x="4799" y="4324"/>
                  </a:lnTo>
                  <a:lnTo>
                    <a:pt x="4803" y="4324"/>
                  </a:lnTo>
                  <a:lnTo>
                    <a:pt x="6379" y="0"/>
                  </a:lnTo>
                  <a:lnTo>
                    <a:pt x="6375" y="0"/>
                  </a:lnTo>
                  <a:close/>
                  <a:moveTo>
                    <a:pt x="6426" y="0"/>
                  </a:moveTo>
                  <a:lnTo>
                    <a:pt x="4850" y="4324"/>
                  </a:lnTo>
                  <a:lnTo>
                    <a:pt x="4854" y="4324"/>
                  </a:lnTo>
                  <a:lnTo>
                    <a:pt x="6430" y="0"/>
                  </a:lnTo>
                  <a:lnTo>
                    <a:pt x="6426" y="0"/>
                  </a:lnTo>
                  <a:close/>
                  <a:moveTo>
                    <a:pt x="6477" y="0"/>
                  </a:moveTo>
                  <a:lnTo>
                    <a:pt x="4902" y="4324"/>
                  </a:lnTo>
                  <a:lnTo>
                    <a:pt x="4905" y="4324"/>
                  </a:lnTo>
                  <a:lnTo>
                    <a:pt x="6481" y="0"/>
                  </a:lnTo>
                  <a:lnTo>
                    <a:pt x="6477" y="0"/>
                  </a:lnTo>
                  <a:close/>
                  <a:moveTo>
                    <a:pt x="6528" y="0"/>
                  </a:moveTo>
                  <a:lnTo>
                    <a:pt x="4953" y="4324"/>
                  </a:lnTo>
                  <a:lnTo>
                    <a:pt x="4956" y="4324"/>
                  </a:lnTo>
                  <a:lnTo>
                    <a:pt x="6532" y="0"/>
                  </a:lnTo>
                  <a:lnTo>
                    <a:pt x="6528" y="0"/>
                  </a:lnTo>
                  <a:close/>
                  <a:moveTo>
                    <a:pt x="6283" y="4324"/>
                  </a:moveTo>
                  <a:lnTo>
                    <a:pt x="7678" y="498"/>
                  </a:lnTo>
                  <a:lnTo>
                    <a:pt x="7678" y="489"/>
                  </a:lnTo>
                  <a:lnTo>
                    <a:pt x="6280" y="4324"/>
                  </a:lnTo>
                  <a:lnTo>
                    <a:pt x="6283" y="4324"/>
                  </a:lnTo>
                  <a:close/>
                  <a:moveTo>
                    <a:pt x="6334" y="4324"/>
                  </a:moveTo>
                  <a:lnTo>
                    <a:pt x="7678" y="639"/>
                  </a:lnTo>
                  <a:lnTo>
                    <a:pt x="7678" y="630"/>
                  </a:lnTo>
                  <a:lnTo>
                    <a:pt x="6331" y="4324"/>
                  </a:lnTo>
                  <a:lnTo>
                    <a:pt x="6334" y="4324"/>
                  </a:lnTo>
                  <a:close/>
                  <a:moveTo>
                    <a:pt x="6385" y="4324"/>
                  </a:moveTo>
                  <a:lnTo>
                    <a:pt x="7678" y="779"/>
                  </a:lnTo>
                  <a:lnTo>
                    <a:pt x="7678" y="770"/>
                  </a:lnTo>
                  <a:lnTo>
                    <a:pt x="6382" y="4324"/>
                  </a:lnTo>
                  <a:lnTo>
                    <a:pt x="6385" y="4324"/>
                  </a:lnTo>
                  <a:close/>
                  <a:moveTo>
                    <a:pt x="6436" y="4324"/>
                  </a:moveTo>
                  <a:lnTo>
                    <a:pt x="7678" y="919"/>
                  </a:lnTo>
                  <a:lnTo>
                    <a:pt x="7678" y="910"/>
                  </a:lnTo>
                  <a:lnTo>
                    <a:pt x="6433" y="4324"/>
                  </a:lnTo>
                  <a:lnTo>
                    <a:pt x="6436" y="4324"/>
                  </a:lnTo>
                  <a:close/>
                  <a:moveTo>
                    <a:pt x="6487" y="4324"/>
                  </a:moveTo>
                  <a:lnTo>
                    <a:pt x="7678" y="1059"/>
                  </a:lnTo>
                  <a:lnTo>
                    <a:pt x="7678" y="1050"/>
                  </a:lnTo>
                  <a:lnTo>
                    <a:pt x="6484" y="4324"/>
                  </a:lnTo>
                  <a:lnTo>
                    <a:pt x="6487" y="4324"/>
                  </a:lnTo>
                  <a:close/>
                  <a:moveTo>
                    <a:pt x="6539" y="4324"/>
                  </a:moveTo>
                  <a:lnTo>
                    <a:pt x="7678" y="1199"/>
                  </a:lnTo>
                  <a:lnTo>
                    <a:pt x="7678" y="1190"/>
                  </a:lnTo>
                  <a:lnTo>
                    <a:pt x="6535" y="4324"/>
                  </a:lnTo>
                  <a:lnTo>
                    <a:pt x="6539" y="4324"/>
                  </a:lnTo>
                  <a:close/>
                  <a:moveTo>
                    <a:pt x="6590" y="4324"/>
                  </a:moveTo>
                  <a:lnTo>
                    <a:pt x="7678" y="1339"/>
                  </a:lnTo>
                  <a:lnTo>
                    <a:pt x="7678" y="1330"/>
                  </a:lnTo>
                  <a:lnTo>
                    <a:pt x="6586" y="4324"/>
                  </a:lnTo>
                  <a:lnTo>
                    <a:pt x="6590" y="4324"/>
                  </a:lnTo>
                  <a:close/>
                  <a:moveTo>
                    <a:pt x="6641" y="4324"/>
                  </a:moveTo>
                  <a:lnTo>
                    <a:pt x="7678" y="1479"/>
                  </a:lnTo>
                  <a:lnTo>
                    <a:pt x="7678" y="1470"/>
                  </a:lnTo>
                  <a:lnTo>
                    <a:pt x="6637" y="4324"/>
                  </a:lnTo>
                  <a:lnTo>
                    <a:pt x="6641" y="4324"/>
                  </a:lnTo>
                  <a:close/>
                  <a:moveTo>
                    <a:pt x="6692" y="4324"/>
                  </a:moveTo>
                  <a:lnTo>
                    <a:pt x="7678" y="1619"/>
                  </a:lnTo>
                  <a:lnTo>
                    <a:pt x="7678" y="1610"/>
                  </a:lnTo>
                  <a:lnTo>
                    <a:pt x="6688" y="4324"/>
                  </a:lnTo>
                  <a:lnTo>
                    <a:pt x="6692" y="4324"/>
                  </a:lnTo>
                  <a:close/>
                  <a:moveTo>
                    <a:pt x="6743" y="4324"/>
                  </a:moveTo>
                  <a:lnTo>
                    <a:pt x="7678" y="1760"/>
                  </a:lnTo>
                  <a:lnTo>
                    <a:pt x="7678" y="1751"/>
                  </a:lnTo>
                  <a:lnTo>
                    <a:pt x="6739" y="4324"/>
                  </a:lnTo>
                  <a:lnTo>
                    <a:pt x="6743" y="4324"/>
                  </a:lnTo>
                  <a:close/>
                  <a:moveTo>
                    <a:pt x="6794" y="4324"/>
                  </a:moveTo>
                  <a:lnTo>
                    <a:pt x="7678" y="1900"/>
                  </a:lnTo>
                  <a:lnTo>
                    <a:pt x="7678" y="1890"/>
                  </a:lnTo>
                  <a:lnTo>
                    <a:pt x="6791" y="4324"/>
                  </a:lnTo>
                  <a:lnTo>
                    <a:pt x="6794" y="4324"/>
                  </a:lnTo>
                  <a:close/>
                  <a:moveTo>
                    <a:pt x="6845" y="4324"/>
                  </a:moveTo>
                  <a:lnTo>
                    <a:pt x="7678" y="2040"/>
                  </a:lnTo>
                  <a:lnTo>
                    <a:pt x="7678" y="2030"/>
                  </a:lnTo>
                  <a:lnTo>
                    <a:pt x="6842" y="4324"/>
                  </a:lnTo>
                  <a:lnTo>
                    <a:pt x="6845" y="4324"/>
                  </a:lnTo>
                  <a:close/>
                  <a:moveTo>
                    <a:pt x="6896" y="4324"/>
                  </a:moveTo>
                  <a:lnTo>
                    <a:pt x="7678" y="2180"/>
                  </a:lnTo>
                  <a:lnTo>
                    <a:pt x="7678" y="2170"/>
                  </a:lnTo>
                  <a:lnTo>
                    <a:pt x="6893" y="4324"/>
                  </a:lnTo>
                  <a:lnTo>
                    <a:pt x="6896" y="4324"/>
                  </a:lnTo>
                  <a:close/>
                  <a:moveTo>
                    <a:pt x="6947" y="4324"/>
                  </a:moveTo>
                  <a:lnTo>
                    <a:pt x="7678" y="2320"/>
                  </a:lnTo>
                  <a:lnTo>
                    <a:pt x="7678" y="2310"/>
                  </a:lnTo>
                  <a:lnTo>
                    <a:pt x="6944" y="4324"/>
                  </a:lnTo>
                  <a:lnTo>
                    <a:pt x="6947" y="4324"/>
                  </a:lnTo>
                  <a:close/>
                  <a:moveTo>
                    <a:pt x="6998" y="4324"/>
                  </a:moveTo>
                  <a:lnTo>
                    <a:pt x="7678" y="2460"/>
                  </a:lnTo>
                  <a:lnTo>
                    <a:pt x="7678" y="2450"/>
                  </a:lnTo>
                  <a:lnTo>
                    <a:pt x="6995" y="4324"/>
                  </a:lnTo>
                  <a:lnTo>
                    <a:pt x="6998" y="4324"/>
                  </a:lnTo>
                  <a:close/>
                  <a:moveTo>
                    <a:pt x="7049" y="4324"/>
                  </a:moveTo>
                  <a:lnTo>
                    <a:pt x="7678" y="2600"/>
                  </a:lnTo>
                  <a:lnTo>
                    <a:pt x="7678" y="2590"/>
                  </a:lnTo>
                  <a:lnTo>
                    <a:pt x="7046" y="4324"/>
                  </a:lnTo>
                  <a:lnTo>
                    <a:pt x="7049" y="4324"/>
                  </a:lnTo>
                  <a:close/>
                  <a:moveTo>
                    <a:pt x="7100" y="4324"/>
                  </a:moveTo>
                  <a:lnTo>
                    <a:pt x="7678" y="2741"/>
                  </a:lnTo>
                  <a:lnTo>
                    <a:pt x="7678" y="2731"/>
                  </a:lnTo>
                  <a:lnTo>
                    <a:pt x="7097" y="4324"/>
                  </a:lnTo>
                  <a:lnTo>
                    <a:pt x="7100" y="4324"/>
                  </a:lnTo>
                  <a:close/>
                  <a:moveTo>
                    <a:pt x="7151" y="4324"/>
                  </a:moveTo>
                  <a:lnTo>
                    <a:pt x="7678" y="2880"/>
                  </a:lnTo>
                  <a:lnTo>
                    <a:pt x="7678" y="2871"/>
                  </a:lnTo>
                  <a:lnTo>
                    <a:pt x="7148" y="4324"/>
                  </a:lnTo>
                  <a:lnTo>
                    <a:pt x="7151" y="4324"/>
                  </a:lnTo>
                  <a:close/>
                  <a:moveTo>
                    <a:pt x="7203" y="4324"/>
                  </a:moveTo>
                  <a:lnTo>
                    <a:pt x="7678" y="3020"/>
                  </a:lnTo>
                  <a:lnTo>
                    <a:pt x="7678" y="3011"/>
                  </a:lnTo>
                  <a:lnTo>
                    <a:pt x="7199" y="4324"/>
                  </a:lnTo>
                  <a:lnTo>
                    <a:pt x="7203" y="4324"/>
                  </a:lnTo>
                  <a:close/>
                  <a:moveTo>
                    <a:pt x="7254" y="4324"/>
                  </a:moveTo>
                  <a:lnTo>
                    <a:pt x="7678" y="3160"/>
                  </a:lnTo>
                  <a:lnTo>
                    <a:pt x="7678" y="3151"/>
                  </a:lnTo>
                  <a:lnTo>
                    <a:pt x="7250" y="4324"/>
                  </a:lnTo>
                  <a:lnTo>
                    <a:pt x="7254" y="4324"/>
                  </a:lnTo>
                  <a:close/>
                  <a:moveTo>
                    <a:pt x="7305" y="4324"/>
                  </a:moveTo>
                  <a:lnTo>
                    <a:pt x="7678" y="3300"/>
                  </a:lnTo>
                  <a:lnTo>
                    <a:pt x="7678" y="3291"/>
                  </a:lnTo>
                  <a:lnTo>
                    <a:pt x="7301" y="4324"/>
                  </a:lnTo>
                  <a:lnTo>
                    <a:pt x="7305" y="4324"/>
                  </a:lnTo>
                  <a:close/>
                  <a:moveTo>
                    <a:pt x="7356" y="4324"/>
                  </a:moveTo>
                  <a:lnTo>
                    <a:pt x="7678" y="3440"/>
                  </a:lnTo>
                  <a:lnTo>
                    <a:pt x="7678" y="3431"/>
                  </a:lnTo>
                  <a:lnTo>
                    <a:pt x="7352" y="4324"/>
                  </a:lnTo>
                  <a:lnTo>
                    <a:pt x="7356" y="4324"/>
                  </a:lnTo>
                  <a:close/>
                  <a:moveTo>
                    <a:pt x="7407" y="4324"/>
                  </a:moveTo>
                  <a:lnTo>
                    <a:pt x="7678" y="3580"/>
                  </a:lnTo>
                  <a:lnTo>
                    <a:pt x="7678" y="3571"/>
                  </a:lnTo>
                  <a:lnTo>
                    <a:pt x="7403" y="4324"/>
                  </a:lnTo>
                  <a:lnTo>
                    <a:pt x="7407" y="4324"/>
                  </a:lnTo>
                  <a:close/>
                  <a:moveTo>
                    <a:pt x="7458" y="4324"/>
                  </a:moveTo>
                  <a:lnTo>
                    <a:pt x="7678" y="3720"/>
                  </a:lnTo>
                  <a:lnTo>
                    <a:pt x="7678" y="3711"/>
                  </a:lnTo>
                  <a:lnTo>
                    <a:pt x="7455" y="4324"/>
                  </a:lnTo>
                  <a:lnTo>
                    <a:pt x="7458" y="4324"/>
                  </a:lnTo>
                  <a:close/>
                  <a:moveTo>
                    <a:pt x="7509" y="4324"/>
                  </a:moveTo>
                  <a:lnTo>
                    <a:pt x="7678" y="3861"/>
                  </a:lnTo>
                  <a:lnTo>
                    <a:pt x="7678" y="3852"/>
                  </a:lnTo>
                  <a:lnTo>
                    <a:pt x="7506" y="4324"/>
                  </a:lnTo>
                  <a:lnTo>
                    <a:pt x="7509" y="4324"/>
                  </a:lnTo>
                  <a:close/>
                  <a:moveTo>
                    <a:pt x="7560" y="4324"/>
                  </a:moveTo>
                  <a:lnTo>
                    <a:pt x="7678" y="4001"/>
                  </a:lnTo>
                  <a:lnTo>
                    <a:pt x="7678" y="3992"/>
                  </a:lnTo>
                  <a:lnTo>
                    <a:pt x="7557" y="4324"/>
                  </a:lnTo>
                  <a:lnTo>
                    <a:pt x="7560" y="4324"/>
                  </a:lnTo>
                  <a:close/>
                  <a:moveTo>
                    <a:pt x="7611" y="4324"/>
                  </a:moveTo>
                  <a:lnTo>
                    <a:pt x="7678" y="4141"/>
                  </a:lnTo>
                  <a:lnTo>
                    <a:pt x="7678" y="4132"/>
                  </a:lnTo>
                  <a:lnTo>
                    <a:pt x="7608" y="4324"/>
                  </a:lnTo>
                  <a:lnTo>
                    <a:pt x="7611" y="4324"/>
                  </a:lnTo>
                  <a:close/>
                  <a:moveTo>
                    <a:pt x="7662" y="4324"/>
                  </a:moveTo>
                  <a:lnTo>
                    <a:pt x="7678" y="4281"/>
                  </a:lnTo>
                  <a:lnTo>
                    <a:pt x="7678" y="4272"/>
                  </a:lnTo>
                  <a:lnTo>
                    <a:pt x="7659" y="4324"/>
                  </a:lnTo>
                  <a:lnTo>
                    <a:pt x="7662" y="4324"/>
                  </a:lnTo>
                  <a:close/>
                </a:path>
              </a:pathLst>
            </a:custGeom>
            <a:solidFill>
              <a:srgbClr val="FFFFFF">
                <a:alpha val="4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sp>
          <p:nvSpPr>
            <p:cNvPr id="27" name="Google Shape;27;p5"/>
            <p:cNvSpPr/>
            <p:nvPr/>
          </p:nvSpPr>
          <p:spPr>
            <a:xfrm>
              <a:off x="346668" y="381000"/>
              <a:ext cx="11435024" cy="584993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8" name="Google Shape;28;p5"/>
          <p:cNvSpPr/>
          <p:nvPr/>
        </p:nvSpPr>
        <p:spPr>
          <a:xfrm>
            <a:off x="346668" y="381000"/>
            <a:ext cx="11435024" cy="584993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cxnSp>
        <p:nvCxnSpPr>
          <p:cNvPr id="29" name="Google Shape;29;p5"/>
          <p:cNvCxnSpPr/>
          <p:nvPr/>
        </p:nvCxnSpPr>
        <p:spPr>
          <a:xfrm flipH="1">
            <a:off x="11292043" y="6457730"/>
            <a:ext cx="51773" cy="154642"/>
          </a:xfrm>
          <a:prstGeom prst="straightConnector1">
            <a:avLst/>
          </a:prstGeom>
          <a:noFill/>
          <a:ln w="9525" cap="flat" cmpd="sng">
            <a:solidFill>
              <a:schemeClr val="accent2"/>
            </a:solidFill>
            <a:prstDash val="solid"/>
            <a:miter lim="800000"/>
            <a:headEnd type="none" w="sm" len="sm"/>
            <a:tailEnd type="none" w="sm" len="sm"/>
          </a:ln>
        </p:spPr>
      </p:cxnSp>
      <p:sp>
        <p:nvSpPr>
          <p:cNvPr id="30" name="Google Shape;30;p5"/>
          <p:cNvSpPr txBox="1">
            <a:spLocks noGrp="1"/>
          </p:cNvSpPr>
          <p:nvPr>
            <p:ph type="ctrTitle"/>
          </p:nvPr>
        </p:nvSpPr>
        <p:spPr>
          <a:xfrm>
            <a:off x="719702" y="1384706"/>
            <a:ext cx="10515600" cy="2014537"/>
          </a:xfrm>
          <a:prstGeom prst="rect">
            <a:avLst/>
          </a:prstGeom>
          <a:noFill/>
          <a:ln>
            <a:noFill/>
          </a:ln>
        </p:spPr>
        <p:txBody>
          <a:bodyPr spcFirstLastPara="1" wrap="square" lIns="0" tIns="45700" rIns="0" bIns="45700" anchor="b" anchorCtr="0">
            <a:noAutofit/>
          </a:bodyPr>
          <a:lstStyle>
            <a:lvl1pPr marR="0" lvl="0" algn="l" rtl="0">
              <a:lnSpc>
                <a:spcPct val="65000"/>
              </a:lnSpc>
              <a:spcBef>
                <a:spcPts val="0"/>
              </a:spcBef>
              <a:spcAft>
                <a:spcPts val="0"/>
              </a:spcAft>
              <a:buClr>
                <a:schemeClr val="lt1"/>
              </a:buClr>
              <a:buSzPts val="6000"/>
              <a:buFont typeface="Libre Franklin Black"/>
              <a:buNone/>
              <a:defRPr sz="6000" b="1" i="0" u="none" strike="noStrike" cap="none">
                <a:solidFill>
                  <a:schemeClr val="lt1"/>
                </a:solidFill>
                <a:latin typeface="Libre Franklin Black"/>
                <a:ea typeface="Libre Franklin Black"/>
                <a:cs typeface="Libre Franklin Black"/>
                <a:sym typeface="Libre Franklin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1" name="Google Shape;31;p5"/>
          <p:cNvPicPr preferRelativeResize="0"/>
          <p:nvPr/>
        </p:nvPicPr>
        <p:blipFill rotWithShape="1">
          <a:blip r:embed="rId2">
            <a:alphaModFix/>
          </a:blip>
          <a:srcRect/>
          <a:stretch/>
        </p:blipFill>
        <p:spPr>
          <a:xfrm>
            <a:off x="719702" y="3399501"/>
            <a:ext cx="1209208" cy="870898"/>
          </a:xfrm>
          <a:prstGeom prst="rect">
            <a:avLst/>
          </a:prstGeom>
          <a:noFill/>
          <a:ln>
            <a:noFill/>
          </a:ln>
        </p:spPr>
      </p:pic>
      <p:pic>
        <p:nvPicPr>
          <p:cNvPr id="32" name="Google Shape;32;p5"/>
          <p:cNvPicPr preferRelativeResize="0"/>
          <p:nvPr/>
        </p:nvPicPr>
        <p:blipFill rotWithShape="1">
          <a:blip r:embed="rId3">
            <a:alphaModFix/>
          </a:blip>
          <a:srcRect/>
          <a:stretch/>
        </p:blipFill>
        <p:spPr>
          <a:xfrm>
            <a:off x="384510" y="6343470"/>
            <a:ext cx="2788920" cy="392188"/>
          </a:xfrm>
          <a:prstGeom prst="rect">
            <a:avLst/>
          </a:prstGeom>
          <a:noFill/>
          <a:ln>
            <a:noFill/>
          </a:ln>
        </p:spPr>
      </p:pic>
      <p:cxnSp>
        <p:nvCxnSpPr>
          <p:cNvPr id="33" name="Google Shape;33;p5"/>
          <p:cNvCxnSpPr/>
          <p:nvPr/>
        </p:nvCxnSpPr>
        <p:spPr>
          <a:xfrm flipH="1">
            <a:off x="11292043" y="6457730"/>
            <a:ext cx="51773" cy="154642"/>
          </a:xfrm>
          <a:prstGeom prst="straightConnector1">
            <a:avLst/>
          </a:prstGeom>
          <a:noFill/>
          <a:ln w="9525" cap="flat" cmpd="sng">
            <a:solidFill>
              <a:schemeClr val="accent2"/>
            </a:solidFill>
            <a:prstDash val="solid"/>
            <a:miter lim="800000"/>
            <a:headEnd type="none" w="sm" len="sm"/>
            <a:tailEnd type="none" w="sm" len="sm"/>
          </a:ln>
        </p:spPr>
      </p:cxnSp>
      <p:pic>
        <p:nvPicPr>
          <p:cNvPr id="34" name="Google Shape;34;p5"/>
          <p:cNvPicPr preferRelativeResize="0"/>
          <p:nvPr/>
        </p:nvPicPr>
        <p:blipFill rotWithShape="1">
          <a:blip r:embed="rId3">
            <a:alphaModFix/>
          </a:blip>
          <a:srcRect/>
          <a:stretch/>
        </p:blipFill>
        <p:spPr>
          <a:xfrm>
            <a:off x="384510" y="6343470"/>
            <a:ext cx="2788920" cy="392188"/>
          </a:xfrm>
          <a:prstGeom prst="rect">
            <a:avLst/>
          </a:prstGeom>
          <a:noFill/>
          <a:ln>
            <a:noFill/>
          </a:ln>
        </p:spPr>
      </p:pic>
      <p:sp>
        <p:nvSpPr>
          <p:cNvPr id="35" name="Google Shape;35;p5"/>
          <p:cNvSpPr txBox="1">
            <a:spLocks noGrp="1"/>
          </p:cNvSpPr>
          <p:nvPr>
            <p:ph type="body" idx="1"/>
          </p:nvPr>
        </p:nvSpPr>
        <p:spPr>
          <a:xfrm>
            <a:off x="720176" y="5014082"/>
            <a:ext cx="3544888" cy="225083"/>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6" name="Google Shape;36;p5"/>
          <p:cNvSpPr txBox="1">
            <a:spLocks noGrp="1"/>
          </p:cNvSpPr>
          <p:nvPr>
            <p:ph type="body" idx="2"/>
          </p:nvPr>
        </p:nvSpPr>
        <p:spPr>
          <a:xfrm>
            <a:off x="719702" y="5219555"/>
            <a:ext cx="3545361" cy="264283"/>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7" name="Google Shape;37;p5"/>
          <p:cNvSpPr txBox="1">
            <a:spLocks noGrp="1"/>
          </p:cNvSpPr>
          <p:nvPr>
            <p:ph type="body" idx="3"/>
          </p:nvPr>
        </p:nvSpPr>
        <p:spPr>
          <a:xfrm>
            <a:off x="719702" y="5430845"/>
            <a:ext cx="3545361" cy="264283"/>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8" name="Google Shape;38;p5"/>
          <p:cNvSpPr txBox="1">
            <a:spLocks noGrp="1"/>
          </p:cNvSpPr>
          <p:nvPr>
            <p:ph type="body" idx="4"/>
          </p:nvPr>
        </p:nvSpPr>
        <p:spPr>
          <a:xfrm>
            <a:off x="719702" y="5662304"/>
            <a:ext cx="3545361" cy="290711"/>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70189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ransition Slide">
  <p:cSld name="Transition Slide">
    <p:bg>
      <p:bgPr>
        <a:solidFill>
          <a:schemeClr val="accent2"/>
        </a:solidFill>
        <a:effectLst/>
      </p:bgPr>
    </p:bg>
    <p:spTree>
      <p:nvGrpSpPr>
        <p:cNvPr id="1" name="Shape 76"/>
        <p:cNvGrpSpPr/>
        <p:nvPr/>
      </p:nvGrpSpPr>
      <p:grpSpPr>
        <a:xfrm>
          <a:off x="0" y="0"/>
          <a:ext cx="0" cy="0"/>
          <a:chOff x="0" y="0"/>
          <a:chExt cx="0" cy="0"/>
        </a:xfrm>
      </p:grpSpPr>
      <p:grpSp>
        <p:nvGrpSpPr>
          <p:cNvPr id="77" name="Google Shape;77;p8"/>
          <p:cNvGrpSpPr/>
          <p:nvPr/>
        </p:nvGrpSpPr>
        <p:grpSpPr>
          <a:xfrm>
            <a:off x="1588" y="-3175"/>
            <a:ext cx="12188825" cy="6864350"/>
            <a:chOff x="1588" y="-3175"/>
            <a:chExt cx="12188825" cy="6864350"/>
          </a:xfrm>
        </p:grpSpPr>
        <p:sp>
          <p:nvSpPr>
            <p:cNvPr id="78" name="Google Shape;78;p8"/>
            <p:cNvSpPr/>
            <p:nvPr/>
          </p:nvSpPr>
          <p:spPr>
            <a:xfrm>
              <a:off x="1588" y="-3175"/>
              <a:ext cx="12188825" cy="6864350"/>
            </a:xfrm>
            <a:custGeom>
              <a:avLst/>
              <a:gdLst/>
              <a:ahLst/>
              <a:cxnLst/>
              <a:rect l="l" t="t" r="r" b="b"/>
              <a:pathLst>
                <a:path w="7678" h="4324" extrusionOk="0">
                  <a:moveTo>
                    <a:pt x="47" y="0"/>
                  </a:moveTo>
                  <a:lnTo>
                    <a:pt x="0" y="128"/>
                  </a:lnTo>
                  <a:lnTo>
                    <a:pt x="0" y="119"/>
                  </a:lnTo>
                  <a:lnTo>
                    <a:pt x="43" y="0"/>
                  </a:lnTo>
                  <a:lnTo>
                    <a:pt x="47" y="0"/>
                  </a:lnTo>
                  <a:close/>
                  <a:moveTo>
                    <a:pt x="94" y="0"/>
                  </a:moveTo>
                  <a:lnTo>
                    <a:pt x="0" y="259"/>
                  </a:lnTo>
                  <a:lnTo>
                    <a:pt x="0" y="268"/>
                  </a:lnTo>
                  <a:lnTo>
                    <a:pt x="98" y="0"/>
                  </a:lnTo>
                  <a:lnTo>
                    <a:pt x="94" y="0"/>
                  </a:lnTo>
                  <a:close/>
                  <a:moveTo>
                    <a:pt x="146" y="0"/>
                  </a:moveTo>
                  <a:lnTo>
                    <a:pt x="0" y="399"/>
                  </a:lnTo>
                  <a:lnTo>
                    <a:pt x="0" y="408"/>
                  </a:lnTo>
                  <a:lnTo>
                    <a:pt x="149" y="0"/>
                  </a:lnTo>
                  <a:lnTo>
                    <a:pt x="146" y="0"/>
                  </a:lnTo>
                  <a:close/>
                  <a:moveTo>
                    <a:pt x="197" y="0"/>
                  </a:moveTo>
                  <a:lnTo>
                    <a:pt x="0" y="539"/>
                  </a:lnTo>
                  <a:lnTo>
                    <a:pt x="0" y="549"/>
                  </a:lnTo>
                  <a:lnTo>
                    <a:pt x="200" y="0"/>
                  </a:lnTo>
                  <a:lnTo>
                    <a:pt x="197" y="0"/>
                  </a:lnTo>
                  <a:close/>
                  <a:moveTo>
                    <a:pt x="248" y="0"/>
                  </a:moveTo>
                  <a:lnTo>
                    <a:pt x="0" y="680"/>
                  </a:lnTo>
                  <a:lnTo>
                    <a:pt x="0" y="689"/>
                  </a:lnTo>
                  <a:lnTo>
                    <a:pt x="251" y="0"/>
                  </a:lnTo>
                  <a:lnTo>
                    <a:pt x="248" y="0"/>
                  </a:lnTo>
                  <a:close/>
                  <a:moveTo>
                    <a:pt x="299" y="0"/>
                  </a:moveTo>
                  <a:lnTo>
                    <a:pt x="0" y="820"/>
                  </a:lnTo>
                  <a:lnTo>
                    <a:pt x="0" y="829"/>
                  </a:lnTo>
                  <a:lnTo>
                    <a:pt x="302" y="0"/>
                  </a:lnTo>
                  <a:lnTo>
                    <a:pt x="299" y="0"/>
                  </a:lnTo>
                  <a:close/>
                  <a:moveTo>
                    <a:pt x="350" y="0"/>
                  </a:moveTo>
                  <a:lnTo>
                    <a:pt x="0" y="960"/>
                  </a:lnTo>
                  <a:lnTo>
                    <a:pt x="0" y="969"/>
                  </a:lnTo>
                  <a:lnTo>
                    <a:pt x="353" y="0"/>
                  </a:lnTo>
                  <a:lnTo>
                    <a:pt x="350" y="0"/>
                  </a:lnTo>
                  <a:close/>
                  <a:moveTo>
                    <a:pt x="401" y="0"/>
                  </a:moveTo>
                  <a:lnTo>
                    <a:pt x="0" y="1099"/>
                  </a:lnTo>
                  <a:lnTo>
                    <a:pt x="0" y="1109"/>
                  </a:lnTo>
                  <a:lnTo>
                    <a:pt x="404" y="0"/>
                  </a:lnTo>
                  <a:lnTo>
                    <a:pt x="401" y="0"/>
                  </a:lnTo>
                  <a:close/>
                  <a:moveTo>
                    <a:pt x="452" y="0"/>
                  </a:moveTo>
                  <a:lnTo>
                    <a:pt x="0" y="1239"/>
                  </a:lnTo>
                  <a:lnTo>
                    <a:pt x="0" y="1249"/>
                  </a:lnTo>
                  <a:lnTo>
                    <a:pt x="455" y="0"/>
                  </a:lnTo>
                  <a:lnTo>
                    <a:pt x="452" y="0"/>
                  </a:lnTo>
                  <a:close/>
                  <a:moveTo>
                    <a:pt x="503" y="0"/>
                  </a:moveTo>
                  <a:lnTo>
                    <a:pt x="0" y="1379"/>
                  </a:lnTo>
                  <a:lnTo>
                    <a:pt x="0" y="1389"/>
                  </a:lnTo>
                  <a:lnTo>
                    <a:pt x="507" y="0"/>
                  </a:lnTo>
                  <a:lnTo>
                    <a:pt x="503" y="0"/>
                  </a:lnTo>
                  <a:close/>
                  <a:moveTo>
                    <a:pt x="2034" y="0"/>
                  </a:moveTo>
                  <a:lnTo>
                    <a:pt x="459" y="4324"/>
                  </a:lnTo>
                  <a:lnTo>
                    <a:pt x="462" y="4324"/>
                  </a:lnTo>
                  <a:lnTo>
                    <a:pt x="2038" y="0"/>
                  </a:lnTo>
                  <a:lnTo>
                    <a:pt x="2034" y="0"/>
                  </a:lnTo>
                  <a:close/>
                  <a:moveTo>
                    <a:pt x="1983" y="0"/>
                  </a:moveTo>
                  <a:lnTo>
                    <a:pt x="408" y="4324"/>
                  </a:lnTo>
                  <a:lnTo>
                    <a:pt x="411" y="4324"/>
                  </a:lnTo>
                  <a:lnTo>
                    <a:pt x="1987" y="0"/>
                  </a:lnTo>
                  <a:lnTo>
                    <a:pt x="1983" y="0"/>
                  </a:lnTo>
                  <a:close/>
                  <a:moveTo>
                    <a:pt x="2086" y="0"/>
                  </a:moveTo>
                  <a:lnTo>
                    <a:pt x="510" y="4324"/>
                  </a:lnTo>
                  <a:lnTo>
                    <a:pt x="513" y="4324"/>
                  </a:lnTo>
                  <a:lnTo>
                    <a:pt x="2089" y="0"/>
                  </a:lnTo>
                  <a:lnTo>
                    <a:pt x="2086" y="0"/>
                  </a:lnTo>
                  <a:close/>
                  <a:moveTo>
                    <a:pt x="2137" y="0"/>
                  </a:moveTo>
                  <a:lnTo>
                    <a:pt x="561" y="4324"/>
                  </a:lnTo>
                  <a:lnTo>
                    <a:pt x="564" y="4324"/>
                  </a:lnTo>
                  <a:lnTo>
                    <a:pt x="2140" y="0"/>
                  </a:lnTo>
                  <a:lnTo>
                    <a:pt x="2137" y="0"/>
                  </a:lnTo>
                  <a:close/>
                  <a:moveTo>
                    <a:pt x="2188" y="0"/>
                  </a:moveTo>
                  <a:lnTo>
                    <a:pt x="612" y="4324"/>
                  </a:lnTo>
                  <a:lnTo>
                    <a:pt x="615" y="4324"/>
                  </a:lnTo>
                  <a:lnTo>
                    <a:pt x="2191" y="0"/>
                  </a:lnTo>
                  <a:lnTo>
                    <a:pt x="2188" y="0"/>
                  </a:lnTo>
                  <a:close/>
                  <a:moveTo>
                    <a:pt x="2239" y="0"/>
                  </a:moveTo>
                  <a:lnTo>
                    <a:pt x="663" y="4324"/>
                  </a:lnTo>
                  <a:lnTo>
                    <a:pt x="666" y="4324"/>
                  </a:lnTo>
                  <a:lnTo>
                    <a:pt x="2242" y="0"/>
                  </a:lnTo>
                  <a:lnTo>
                    <a:pt x="2239" y="0"/>
                  </a:lnTo>
                  <a:close/>
                  <a:moveTo>
                    <a:pt x="2290" y="0"/>
                  </a:moveTo>
                  <a:lnTo>
                    <a:pt x="714" y="4324"/>
                  </a:lnTo>
                  <a:lnTo>
                    <a:pt x="718" y="4324"/>
                  </a:lnTo>
                  <a:lnTo>
                    <a:pt x="2293" y="0"/>
                  </a:lnTo>
                  <a:lnTo>
                    <a:pt x="2290" y="0"/>
                  </a:lnTo>
                  <a:close/>
                  <a:moveTo>
                    <a:pt x="2341" y="0"/>
                  </a:moveTo>
                  <a:lnTo>
                    <a:pt x="765" y="4324"/>
                  </a:lnTo>
                  <a:lnTo>
                    <a:pt x="769" y="4324"/>
                  </a:lnTo>
                  <a:lnTo>
                    <a:pt x="2344" y="0"/>
                  </a:lnTo>
                  <a:lnTo>
                    <a:pt x="2341" y="0"/>
                  </a:lnTo>
                  <a:close/>
                  <a:moveTo>
                    <a:pt x="2392" y="0"/>
                  </a:moveTo>
                  <a:lnTo>
                    <a:pt x="816" y="4324"/>
                  </a:lnTo>
                  <a:lnTo>
                    <a:pt x="820" y="4324"/>
                  </a:lnTo>
                  <a:lnTo>
                    <a:pt x="2395" y="0"/>
                  </a:lnTo>
                  <a:lnTo>
                    <a:pt x="2392" y="0"/>
                  </a:lnTo>
                  <a:close/>
                  <a:moveTo>
                    <a:pt x="2443" y="0"/>
                  </a:moveTo>
                  <a:lnTo>
                    <a:pt x="867" y="4324"/>
                  </a:lnTo>
                  <a:lnTo>
                    <a:pt x="871" y="4324"/>
                  </a:lnTo>
                  <a:lnTo>
                    <a:pt x="2447" y="0"/>
                  </a:lnTo>
                  <a:lnTo>
                    <a:pt x="2443" y="0"/>
                  </a:lnTo>
                  <a:close/>
                  <a:moveTo>
                    <a:pt x="2494" y="0"/>
                  </a:moveTo>
                  <a:lnTo>
                    <a:pt x="918" y="4324"/>
                  </a:lnTo>
                  <a:lnTo>
                    <a:pt x="922" y="4324"/>
                  </a:lnTo>
                  <a:lnTo>
                    <a:pt x="2498" y="0"/>
                  </a:lnTo>
                  <a:lnTo>
                    <a:pt x="2494" y="0"/>
                  </a:lnTo>
                  <a:close/>
                  <a:moveTo>
                    <a:pt x="2545" y="0"/>
                  </a:moveTo>
                  <a:lnTo>
                    <a:pt x="969" y="4324"/>
                  </a:lnTo>
                  <a:lnTo>
                    <a:pt x="973" y="4324"/>
                  </a:lnTo>
                  <a:lnTo>
                    <a:pt x="2549" y="0"/>
                  </a:lnTo>
                  <a:lnTo>
                    <a:pt x="2545" y="0"/>
                  </a:lnTo>
                  <a:close/>
                  <a:moveTo>
                    <a:pt x="2596" y="0"/>
                  </a:moveTo>
                  <a:lnTo>
                    <a:pt x="1021" y="4324"/>
                  </a:lnTo>
                  <a:lnTo>
                    <a:pt x="1024" y="4324"/>
                  </a:lnTo>
                  <a:lnTo>
                    <a:pt x="2600" y="0"/>
                  </a:lnTo>
                  <a:lnTo>
                    <a:pt x="2596" y="0"/>
                  </a:lnTo>
                  <a:close/>
                  <a:moveTo>
                    <a:pt x="2647" y="0"/>
                  </a:moveTo>
                  <a:lnTo>
                    <a:pt x="1072" y="4324"/>
                  </a:lnTo>
                  <a:lnTo>
                    <a:pt x="1075" y="4324"/>
                  </a:lnTo>
                  <a:lnTo>
                    <a:pt x="2651" y="0"/>
                  </a:lnTo>
                  <a:lnTo>
                    <a:pt x="2647" y="0"/>
                  </a:lnTo>
                  <a:close/>
                  <a:moveTo>
                    <a:pt x="2699" y="0"/>
                  </a:moveTo>
                  <a:lnTo>
                    <a:pt x="1123" y="4324"/>
                  </a:lnTo>
                  <a:lnTo>
                    <a:pt x="1126" y="4324"/>
                  </a:lnTo>
                  <a:lnTo>
                    <a:pt x="2702" y="0"/>
                  </a:lnTo>
                  <a:lnTo>
                    <a:pt x="2699" y="0"/>
                  </a:lnTo>
                  <a:close/>
                  <a:moveTo>
                    <a:pt x="2750" y="0"/>
                  </a:moveTo>
                  <a:lnTo>
                    <a:pt x="1174" y="4324"/>
                  </a:lnTo>
                  <a:lnTo>
                    <a:pt x="1177" y="4324"/>
                  </a:lnTo>
                  <a:lnTo>
                    <a:pt x="2753" y="0"/>
                  </a:lnTo>
                  <a:lnTo>
                    <a:pt x="2750" y="0"/>
                  </a:lnTo>
                  <a:close/>
                  <a:moveTo>
                    <a:pt x="2801" y="0"/>
                  </a:moveTo>
                  <a:lnTo>
                    <a:pt x="1225" y="4324"/>
                  </a:lnTo>
                  <a:lnTo>
                    <a:pt x="1228" y="4324"/>
                  </a:lnTo>
                  <a:lnTo>
                    <a:pt x="2804" y="0"/>
                  </a:lnTo>
                  <a:lnTo>
                    <a:pt x="2801" y="0"/>
                  </a:lnTo>
                  <a:close/>
                  <a:moveTo>
                    <a:pt x="2852" y="0"/>
                  </a:moveTo>
                  <a:lnTo>
                    <a:pt x="1276" y="4324"/>
                  </a:lnTo>
                  <a:lnTo>
                    <a:pt x="1279" y="4324"/>
                  </a:lnTo>
                  <a:lnTo>
                    <a:pt x="2855" y="0"/>
                  </a:lnTo>
                  <a:lnTo>
                    <a:pt x="2852" y="0"/>
                  </a:lnTo>
                  <a:close/>
                  <a:moveTo>
                    <a:pt x="2903" y="0"/>
                  </a:moveTo>
                  <a:lnTo>
                    <a:pt x="1327" y="4324"/>
                  </a:lnTo>
                  <a:lnTo>
                    <a:pt x="1330" y="4324"/>
                  </a:lnTo>
                  <a:lnTo>
                    <a:pt x="2906" y="0"/>
                  </a:lnTo>
                  <a:lnTo>
                    <a:pt x="2903" y="0"/>
                  </a:lnTo>
                  <a:close/>
                  <a:moveTo>
                    <a:pt x="2954" y="0"/>
                  </a:moveTo>
                  <a:lnTo>
                    <a:pt x="1378" y="4324"/>
                  </a:lnTo>
                  <a:lnTo>
                    <a:pt x="1382" y="4324"/>
                  </a:lnTo>
                  <a:lnTo>
                    <a:pt x="2957" y="0"/>
                  </a:lnTo>
                  <a:lnTo>
                    <a:pt x="2954" y="0"/>
                  </a:lnTo>
                  <a:close/>
                  <a:moveTo>
                    <a:pt x="3005" y="0"/>
                  </a:moveTo>
                  <a:lnTo>
                    <a:pt x="1429" y="4324"/>
                  </a:lnTo>
                  <a:lnTo>
                    <a:pt x="1433" y="4324"/>
                  </a:lnTo>
                  <a:lnTo>
                    <a:pt x="3008" y="0"/>
                  </a:lnTo>
                  <a:lnTo>
                    <a:pt x="3005" y="0"/>
                  </a:lnTo>
                  <a:close/>
                  <a:moveTo>
                    <a:pt x="3056" y="0"/>
                  </a:moveTo>
                  <a:lnTo>
                    <a:pt x="1480" y="4324"/>
                  </a:lnTo>
                  <a:lnTo>
                    <a:pt x="1484" y="4324"/>
                  </a:lnTo>
                  <a:lnTo>
                    <a:pt x="3059" y="0"/>
                  </a:lnTo>
                  <a:lnTo>
                    <a:pt x="3056" y="0"/>
                  </a:lnTo>
                  <a:close/>
                  <a:moveTo>
                    <a:pt x="3107" y="0"/>
                  </a:moveTo>
                  <a:lnTo>
                    <a:pt x="1531" y="4324"/>
                  </a:lnTo>
                  <a:lnTo>
                    <a:pt x="1535" y="4324"/>
                  </a:lnTo>
                  <a:lnTo>
                    <a:pt x="3111" y="0"/>
                  </a:lnTo>
                  <a:lnTo>
                    <a:pt x="3107" y="0"/>
                  </a:lnTo>
                  <a:close/>
                  <a:moveTo>
                    <a:pt x="3158" y="0"/>
                  </a:moveTo>
                  <a:lnTo>
                    <a:pt x="1582" y="4324"/>
                  </a:lnTo>
                  <a:lnTo>
                    <a:pt x="1586" y="4324"/>
                  </a:lnTo>
                  <a:lnTo>
                    <a:pt x="3162" y="0"/>
                  </a:lnTo>
                  <a:lnTo>
                    <a:pt x="3158" y="0"/>
                  </a:lnTo>
                  <a:close/>
                  <a:moveTo>
                    <a:pt x="3209" y="0"/>
                  </a:moveTo>
                  <a:lnTo>
                    <a:pt x="1634" y="4324"/>
                  </a:lnTo>
                  <a:lnTo>
                    <a:pt x="1637" y="4324"/>
                  </a:lnTo>
                  <a:lnTo>
                    <a:pt x="3213" y="0"/>
                  </a:lnTo>
                  <a:lnTo>
                    <a:pt x="3209" y="0"/>
                  </a:lnTo>
                  <a:close/>
                  <a:moveTo>
                    <a:pt x="3260" y="0"/>
                  </a:moveTo>
                  <a:lnTo>
                    <a:pt x="1685" y="4324"/>
                  </a:lnTo>
                  <a:lnTo>
                    <a:pt x="1688" y="4324"/>
                  </a:lnTo>
                  <a:lnTo>
                    <a:pt x="3264" y="0"/>
                  </a:lnTo>
                  <a:lnTo>
                    <a:pt x="3260" y="0"/>
                  </a:lnTo>
                  <a:close/>
                  <a:moveTo>
                    <a:pt x="3311" y="0"/>
                  </a:moveTo>
                  <a:lnTo>
                    <a:pt x="1736" y="4324"/>
                  </a:lnTo>
                  <a:lnTo>
                    <a:pt x="1739" y="4324"/>
                  </a:lnTo>
                  <a:lnTo>
                    <a:pt x="3315" y="0"/>
                  </a:lnTo>
                  <a:lnTo>
                    <a:pt x="3311" y="0"/>
                  </a:lnTo>
                  <a:close/>
                  <a:moveTo>
                    <a:pt x="3363" y="0"/>
                  </a:moveTo>
                  <a:lnTo>
                    <a:pt x="1787" y="4324"/>
                  </a:lnTo>
                  <a:lnTo>
                    <a:pt x="1790" y="4324"/>
                  </a:lnTo>
                  <a:lnTo>
                    <a:pt x="3366" y="0"/>
                  </a:lnTo>
                  <a:lnTo>
                    <a:pt x="3363" y="0"/>
                  </a:lnTo>
                  <a:close/>
                  <a:moveTo>
                    <a:pt x="3414" y="0"/>
                  </a:moveTo>
                  <a:lnTo>
                    <a:pt x="1838" y="4324"/>
                  </a:lnTo>
                  <a:lnTo>
                    <a:pt x="1841" y="4324"/>
                  </a:lnTo>
                  <a:lnTo>
                    <a:pt x="3417" y="0"/>
                  </a:lnTo>
                  <a:lnTo>
                    <a:pt x="3414" y="0"/>
                  </a:lnTo>
                  <a:close/>
                  <a:moveTo>
                    <a:pt x="3465" y="0"/>
                  </a:moveTo>
                  <a:lnTo>
                    <a:pt x="1889" y="4324"/>
                  </a:lnTo>
                  <a:lnTo>
                    <a:pt x="1892" y="4324"/>
                  </a:lnTo>
                  <a:lnTo>
                    <a:pt x="3468" y="0"/>
                  </a:lnTo>
                  <a:lnTo>
                    <a:pt x="3465" y="0"/>
                  </a:lnTo>
                  <a:close/>
                  <a:moveTo>
                    <a:pt x="3516" y="0"/>
                  </a:moveTo>
                  <a:lnTo>
                    <a:pt x="1939" y="4324"/>
                  </a:lnTo>
                  <a:lnTo>
                    <a:pt x="1942" y="4324"/>
                  </a:lnTo>
                  <a:lnTo>
                    <a:pt x="3519" y="0"/>
                  </a:lnTo>
                  <a:lnTo>
                    <a:pt x="3516" y="0"/>
                  </a:lnTo>
                  <a:close/>
                  <a:moveTo>
                    <a:pt x="3567" y="0"/>
                  </a:moveTo>
                  <a:lnTo>
                    <a:pt x="1990" y="4324"/>
                  </a:lnTo>
                  <a:lnTo>
                    <a:pt x="1993" y="4324"/>
                  </a:lnTo>
                  <a:lnTo>
                    <a:pt x="3570" y="0"/>
                  </a:lnTo>
                  <a:lnTo>
                    <a:pt x="3567" y="0"/>
                  </a:lnTo>
                  <a:close/>
                  <a:moveTo>
                    <a:pt x="3618" y="0"/>
                  </a:moveTo>
                  <a:lnTo>
                    <a:pt x="2041" y="4324"/>
                  </a:lnTo>
                  <a:lnTo>
                    <a:pt x="2045" y="4324"/>
                  </a:lnTo>
                  <a:lnTo>
                    <a:pt x="3621" y="0"/>
                  </a:lnTo>
                  <a:lnTo>
                    <a:pt x="3618" y="0"/>
                  </a:lnTo>
                  <a:close/>
                  <a:moveTo>
                    <a:pt x="3669" y="0"/>
                  </a:moveTo>
                  <a:lnTo>
                    <a:pt x="2092" y="4324"/>
                  </a:lnTo>
                  <a:lnTo>
                    <a:pt x="2096" y="4324"/>
                  </a:lnTo>
                  <a:lnTo>
                    <a:pt x="3672" y="0"/>
                  </a:lnTo>
                  <a:lnTo>
                    <a:pt x="3669" y="0"/>
                  </a:lnTo>
                  <a:close/>
                  <a:moveTo>
                    <a:pt x="3720" y="0"/>
                  </a:moveTo>
                  <a:lnTo>
                    <a:pt x="2143" y="4324"/>
                  </a:lnTo>
                  <a:lnTo>
                    <a:pt x="2147" y="4324"/>
                  </a:lnTo>
                  <a:lnTo>
                    <a:pt x="3724" y="0"/>
                  </a:lnTo>
                  <a:lnTo>
                    <a:pt x="3720" y="0"/>
                  </a:lnTo>
                  <a:close/>
                  <a:moveTo>
                    <a:pt x="3771" y="0"/>
                  </a:moveTo>
                  <a:lnTo>
                    <a:pt x="2194" y="4324"/>
                  </a:lnTo>
                  <a:lnTo>
                    <a:pt x="2198" y="4324"/>
                  </a:lnTo>
                  <a:lnTo>
                    <a:pt x="3775" y="0"/>
                  </a:lnTo>
                  <a:lnTo>
                    <a:pt x="3771" y="0"/>
                  </a:lnTo>
                  <a:close/>
                  <a:moveTo>
                    <a:pt x="3822" y="0"/>
                  </a:moveTo>
                  <a:lnTo>
                    <a:pt x="2245" y="4324"/>
                  </a:lnTo>
                  <a:lnTo>
                    <a:pt x="2249" y="4324"/>
                  </a:lnTo>
                  <a:lnTo>
                    <a:pt x="3826" y="0"/>
                  </a:lnTo>
                  <a:lnTo>
                    <a:pt x="3822" y="0"/>
                  </a:lnTo>
                  <a:close/>
                  <a:moveTo>
                    <a:pt x="3873" y="0"/>
                  </a:moveTo>
                  <a:lnTo>
                    <a:pt x="2297" y="4324"/>
                  </a:lnTo>
                  <a:lnTo>
                    <a:pt x="2300" y="4324"/>
                  </a:lnTo>
                  <a:lnTo>
                    <a:pt x="3877" y="0"/>
                  </a:lnTo>
                  <a:lnTo>
                    <a:pt x="3873" y="0"/>
                  </a:lnTo>
                  <a:close/>
                  <a:moveTo>
                    <a:pt x="3924" y="0"/>
                  </a:moveTo>
                  <a:lnTo>
                    <a:pt x="2348" y="4324"/>
                  </a:lnTo>
                  <a:lnTo>
                    <a:pt x="2351" y="4324"/>
                  </a:lnTo>
                  <a:lnTo>
                    <a:pt x="3928" y="0"/>
                  </a:lnTo>
                  <a:lnTo>
                    <a:pt x="3924" y="0"/>
                  </a:lnTo>
                  <a:close/>
                  <a:moveTo>
                    <a:pt x="3975" y="0"/>
                  </a:moveTo>
                  <a:lnTo>
                    <a:pt x="2399" y="4324"/>
                  </a:lnTo>
                  <a:lnTo>
                    <a:pt x="2402" y="4324"/>
                  </a:lnTo>
                  <a:lnTo>
                    <a:pt x="3979" y="0"/>
                  </a:lnTo>
                  <a:lnTo>
                    <a:pt x="3975" y="0"/>
                  </a:lnTo>
                  <a:close/>
                  <a:moveTo>
                    <a:pt x="4027" y="0"/>
                  </a:moveTo>
                  <a:lnTo>
                    <a:pt x="2450" y="4324"/>
                  </a:lnTo>
                  <a:lnTo>
                    <a:pt x="2453" y="4324"/>
                  </a:lnTo>
                  <a:lnTo>
                    <a:pt x="4030" y="0"/>
                  </a:lnTo>
                  <a:lnTo>
                    <a:pt x="4027" y="0"/>
                  </a:lnTo>
                  <a:close/>
                  <a:moveTo>
                    <a:pt x="4078" y="0"/>
                  </a:moveTo>
                  <a:lnTo>
                    <a:pt x="2501" y="4324"/>
                  </a:lnTo>
                  <a:lnTo>
                    <a:pt x="2504" y="4324"/>
                  </a:lnTo>
                  <a:lnTo>
                    <a:pt x="4081" y="0"/>
                  </a:lnTo>
                  <a:lnTo>
                    <a:pt x="4078" y="0"/>
                  </a:lnTo>
                  <a:close/>
                  <a:moveTo>
                    <a:pt x="4129" y="0"/>
                  </a:moveTo>
                  <a:lnTo>
                    <a:pt x="2552" y="4324"/>
                  </a:lnTo>
                  <a:lnTo>
                    <a:pt x="2555" y="4324"/>
                  </a:lnTo>
                  <a:lnTo>
                    <a:pt x="4132" y="0"/>
                  </a:lnTo>
                  <a:lnTo>
                    <a:pt x="4129" y="0"/>
                  </a:lnTo>
                  <a:close/>
                  <a:moveTo>
                    <a:pt x="4180" y="0"/>
                  </a:moveTo>
                  <a:lnTo>
                    <a:pt x="2603" y="4324"/>
                  </a:lnTo>
                  <a:lnTo>
                    <a:pt x="2606" y="4324"/>
                  </a:lnTo>
                  <a:lnTo>
                    <a:pt x="4183" y="0"/>
                  </a:lnTo>
                  <a:lnTo>
                    <a:pt x="4180" y="0"/>
                  </a:lnTo>
                  <a:close/>
                  <a:moveTo>
                    <a:pt x="4231" y="0"/>
                  </a:moveTo>
                  <a:lnTo>
                    <a:pt x="2654" y="4324"/>
                  </a:lnTo>
                  <a:lnTo>
                    <a:pt x="2658" y="4324"/>
                  </a:lnTo>
                  <a:lnTo>
                    <a:pt x="4234" y="0"/>
                  </a:lnTo>
                  <a:lnTo>
                    <a:pt x="4231" y="0"/>
                  </a:lnTo>
                  <a:close/>
                  <a:moveTo>
                    <a:pt x="554" y="0"/>
                  </a:moveTo>
                  <a:lnTo>
                    <a:pt x="0" y="1519"/>
                  </a:lnTo>
                  <a:lnTo>
                    <a:pt x="0" y="1529"/>
                  </a:lnTo>
                  <a:lnTo>
                    <a:pt x="558" y="0"/>
                  </a:lnTo>
                  <a:lnTo>
                    <a:pt x="554" y="0"/>
                  </a:lnTo>
                  <a:close/>
                  <a:moveTo>
                    <a:pt x="605" y="0"/>
                  </a:moveTo>
                  <a:lnTo>
                    <a:pt x="0" y="1660"/>
                  </a:lnTo>
                  <a:lnTo>
                    <a:pt x="0" y="1670"/>
                  </a:lnTo>
                  <a:lnTo>
                    <a:pt x="609" y="0"/>
                  </a:lnTo>
                  <a:lnTo>
                    <a:pt x="605" y="0"/>
                  </a:lnTo>
                  <a:close/>
                  <a:moveTo>
                    <a:pt x="656" y="0"/>
                  </a:moveTo>
                  <a:lnTo>
                    <a:pt x="0" y="1800"/>
                  </a:lnTo>
                  <a:lnTo>
                    <a:pt x="0" y="1810"/>
                  </a:lnTo>
                  <a:lnTo>
                    <a:pt x="660" y="0"/>
                  </a:lnTo>
                  <a:lnTo>
                    <a:pt x="656" y="0"/>
                  </a:lnTo>
                  <a:close/>
                  <a:moveTo>
                    <a:pt x="707" y="0"/>
                  </a:moveTo>
                  <a:lnTo>
                    <a:pt x="0" y="1940"/>
                  </a:lnTo>
                  <a:lnTo>
                    <a:pt x="0" y="1950"/>
                  </a:lnTo>
                  <a:lnTo>
                    <a:pt x="711" y="0"/>
                  </a:lnTo>
                  <a:lnTo>
                    <a:pt x="707" y="0"/>
                  </a:lnTo>
                  <a:close/>
                  <a:moveTo>
                    <a:pt x="758" y="0"/>
                  </a:moveTo>
                  <a:lnTo>
                    <a:pt x="0" y="2080"/>
                  </a:lnTo>
                  <a:lnTo>
                    <a:pt x="0" y="2089"/>
                  </a:lnTo>
                  <a:lnTo>
                    <a:pt x="762" y="0"/>
                  </a:lnTo>
                  <a:lnTo>
                    <a:pt x="758" y="0"/>
                  </a:lnTo>
                  <a:close/>
                  <a:moveTo>
                    <a:pt x="810" y="0"/>
                  </a:moveTo>
                  <a:lnTo>
                    <a:pt x="0" y="2220"/>
                  </a:lnTo>
                  <a:lnTo>
                    <a:pt x="0" y="2229"/>
                  </a:lnTo>
                  <a:lnTo>
                    <a:pt x="813" y="0"/>
                  </a:lnTo>
                  <a:lnTo>
                    <a:pt x="810" y="0"/>
                  </a:lnTo>
                  <a:close/>
                  <a:moveTo>
                    <a:pt x="861" y="0"/>
                  </a:moveTo>
                  <a:lnTo>
                    <a:pt x="0" y="2360"/>
                  </a:lnTo>
                  <a:lnTo>
                    <a:pt x="0" y="2369"/>
                  </a:lnTo>
                  <a:lnTo>
                    <a:pt x="864" y="0"/>
                  </a:lnTo>
                  <a:lnTo>
                    <a:pt x="861" y="0"/>
                  </a:lnTo>
                  <a:close/>
                  <a:moveTo>
                    <a:pt x="912" y="0"/>
                  </a:moveTo>
                  <a:lnTo>
                    <a:pt x="0" y="2500"/>
                  </a:lnTo>
                  <a:lnTo>
                    <a:pt x="0" y="2509"/>
                  </a:lnTo>
                  <a:lnTo>
                    <a:pt x="915" y="0"/>
                  </a:lnTo>
                  <a:lnTo>
                    <a:pt x="912" y="0"/>
                  </a:lnTo>
                  <a:close/>
                  <a:moveTo>
                    <a:pt x="963" y="0"/>
                  </a:moveTo>
                  <a:lnTo>
                    <a:pt x="0" y="2640"/>
                  </a:lnTo>
                  <a:lnTo>
                    <a:pt x="0" y="2649"/>
                  </a:lnTo>
                  <a:lnTo>
                    <a:pt x="966" y="0"/>
                  </a:lnTo>
                  <a:lnTo>
                    <a:pt x="963" y="0"/>
                  </a:lnTo>
                  <a:close/>
                  <a:moveTo>
                    <a:pt x="1014" y="0"/>
                  </a:moveTo>
                  <a:lnTo>
                    <a:pt x="0" y="2781"/>
                  </a:lnTo>
                  <a:lnTo>
                    <a:pt x="0" y="2790"/>
                  </a:lnTo>
                  <a:lnTo>
                    <a:pt x="1017" y="0"/>
                  </a:lnTo>
                  <a:lnTo>
                    <a:pt x="1014" y="0"/>
                  </a:lnTo>
                  <a:close/>
                  <a:moveTo>
                    <a:pt x="1065" y="0"/>
                  </a:moveTo>
                  <a:lnTo>
                    <a:pt x="0" y="2921"/>
                  </a:lnTo>
                  <a:lnTo>
                    <a:pt x="0" y="2930"/>
                  </a:lnTo>
                  <a:lnTo>
                    <a:pt x="1068" y="0"/>
                  </a:lnTo>
                  <a:lnTo>
                    <a:pt x="1065" y="0"/>
                  </a:lnTo>
                  <a:close/>
                  <a:moveTo>
                    <a:pt x="1116" y="0"/>
                  </a:moveTo>
                  <a:lnTo>
                    <a:pt x="0" y="3061"/>
                  </a:lnTo>
                  <a:lnTo>
                    <a:pt x="0" y="3070"/>
                  </a:lnTo>
                  <a:lnTo>
                    <a:pt x="1119" y="0"/>
                  </a:lnTo>
                  <a:lnTo>
                    <a:pt x="1116" y="0"/>
                  </a:lnTo>
                  <a:close/>
                  <a:moveTo>
                    <a:pt x="1167" y="0"/>
                  </a:moveTo>
                  <a:lnTo>
                    <a:pt x="0" y="3201"/>
                  </a:lnTo>
                  <a:lnTo>
                    <a:pt x="0" y="3210"/>
                  </a:lnTo>
                  <a:lnTo>
                    <a:pt x="1171" y="0"/>
                  </a:lnTo>
                  <a:lnTo>
                    <a:pt x="1167" y="0"/>
                  </a:lnTo>
                  <a:close/>
                  <a:moveTo>
                    <a:pt x="1218" y="0"/>
                  </a:moveTo>
                  <a:lnTo>
                    <a:pt x="0" y="3341"/>
                  </a:lnTo>
                  <a:lnTo>
                    <a:pt x="0" y="3350"/>
                  </a:lnTo>
                  <a:lnTo>
                    <a:pt x="1222" y="0"/>
                  </a:lnTo>
                  <a:lnTo>
                    <a:pt x="1218" y="0"/>
                  </a:lnTo>
                  <a:close/>
                  <a:moveTo>
                    <a:pt x="1269" y="0"/>
                  </a:moveTo>
                  <a:lnTo>
                    <a:pt x="0" y="3481"/>
                  </a:lnTo>
                  <a:lnTo>
                    <a:pt x="0" y="3490"/>
                  </a:lnTo>
                  <a:lnTo>
                    <a:pt x="1273" y="0"/>
                  </a:lnTo>
                  <a:lnTo>
                    <a:pt x="1269" y="0"/>
                  </a:lnTo>
                  <a:close/>
                  <a:moveTo>
                    <a:pt x="1320" y="0"/>
                  </a:moveTo>
                  <a:lnTo>
                    <a:pt x="0" y="3620"/>
                  </a:lnTo>
                  <a:lnTo>
                    <a:pt x="0" y="3630"/>
                  </a:lnTo>
                  <a:lnTo>
                    <a:pt x="1324" y="0"/>
                  </a:lnTo>
                  <a:lnTo>
                    <a:pt x="1320" y="0"/>
                  </a:lnTo>
                  <a:close/>
                  <a:moveTo>
                    <a:pt x="1371" y="0"/>
                  </a:moveTo>
                  <a:lnTo>
                    <a:pt x="0" y="3760"/>
                  </a:lnTo>
                  <a:lnTo>
                    <a:pt x="0" y="3770"/>
                  </a:lnTo>
                  <a:lnTo>
                    <a:pt x="1375" y="0"/>
                  </a:lnTo>
                  <a:lnTo>
                    <a:pt x="1371" y="0"/>
                  </a:lnTo>
                  <a:close/>
                  <a:moveTo>
                    <a:pt x="1423" y="0"/>
                  </a:moveTo>
                  <a:lnTo>
                    <a:pt x="0" y="3901"/>
                  </a:lnTo>
                  <a:lnTo>
                    <a:pt x="0" y="3911"/>
                  </a:lnTo>
                  <a:lnTo>
                    <a:pt x="1426" y="0"/>
                  </a:lnTo>
                  <a:lnTo>
                    <a:pt x="1423" y="0"/>
                  </a:lnTo>
                  <a:close/>
                  <a:moveTo>
                    <a:pt x="1474" y="0"/>
                  </a:moveTo>
                  <a:lnTo>
                    <a:pt x="0" y="4041"/>
                  </a:lnTo>
                  <a:lnTo>
                    <a:pt x="0" y="4051"/>
                  </a:lnTo>
                  <a:lnTo>
                    <a:pt x="1477" y="0"/>
                  </a:lnTo>
                  <a:lnTo>
                    <a:pt x="1474" y="0"/>
                  </a:lnTo>
                  <a:close/>
                  <a:moveTo>
                    <a:pt x="1525" y="0"/>
                  </a:moveTo>
                  <a:lnTo>
                    <a:pt x="0" y="4181"/>
                  </a:lnTo>
                  <a:lnTo>
                    <a:pt x="0" y="4191"/>
                  </a:lnTo>
                  <a:lnTo>
                    <a:pt x="1528" y="0"/>
                  </a:lnTo>
                  <a:lnTo>
                    <a:pt x="1525" y="0"/>
                  </a:lnTo>
                  <a:close/>
                  <a:moveTo>
                    <a:pt x="1576" y="0"/>
                  </a:moveTo>
                  <a:lnTo>
                    <a:pt x="0" y="4321"/>
                  </a:lnTo>
                  <a:lnTo>
                    <a:pt x="0" y="4324"/>
                  </a:lnTo>
                  <a:lnTo>
                    <a:pt x="2" y="4324"/>
                  </a:lnTo>
                  <a:lnTo>
                    <a:pt x="1579" y="0"/>
                  </a:lnTo>
                  <a:lnTo>
                    <a:pt x="1576" y="0"/>
                  </a:lnTo>
                  <a:close/>
                  <a:moveTo>
                    <a:pt x="1627" y="0"/>
                  </a:moveTo>
                  <a:lnTo>
                    <a:pt x="50" y="4324"/>
                  </a:lnTo>
                  <a:lnTo>
                    <a:pt x="53" y="4324"/>
                  </a:lnTo>
                  <a:lnTo>
                    <a:pt x="1630" y="0"/>
                  </a:lnTo>
                  <a:lnTo>
                    <a:pt x="1627" y="0"/>
                  </a:lnTo>
                  <a:close/>
                  <a:moveTo>
                    <a:pt x="1678" y="0"/>
                  </a:moveTo>
                  <a:lnTo>
                    <a:pt x="101" y="4324"/>
                  </a:lnTo>
                  <a:lnTo>
                    <a:pt x="105" y="4324"/>
                  </a:lnTo>
                  <a:lnTo>
                    <a:pt x="1681" y="0"/>
                  </a:lnTo>
                  <a:lnTo>
                    <a:pt x="1678" y="0"/>
                  </a:lnTo>
                  <a:close/>
                  <a:moveTo>
                    <a:pt x="1729" y="0"/>
                  </a:moveTo>
                  <a:lnTo>
                    <a:pt x="152" y="4324"/>
                  </a:lnTo>
                  <a:lnTo>
                    <a:pt x="156" y="4324"/>
                  </a:lnTo>
                  <a:lnTo>
                    <a:pt x="1732" y="0"/>
                  </a:lnTo>
                  <a:lnTo>
                    <a:pt x="1729" y="0"/>
                  </a:lnTo>
                  <a:close/>
                  <a:moveTo>
                    <a:pt x="1780" y="0"/>
                  </a:moveTo>
                  <a:lnTo>
                    <a:pt x="203" y="4324"/>
                  </a:lnTo>
                  <a:lnTo>
                    <a:pt x="207" y="4324"/>
                  </a:lnTo>
                  <a:lnTo>
                    <a:pt x="1783" y="0"/>
                  </a:lnTo>
                  <a:lnTo>
                    <a:pt x="1780" y="0"/>
                  </a:lnTo>
                  <a:close/>
                  <a:moveTo>
                    <a:pt x="1831" y="0"/>
                  </a:moveTo>
                  <a:lnTo>
                    <a:pt x="254" y="4324"/>
                  </a:lnTo>
                  <a:lnTo>
                    <a:pt x="258" y="4324"/>
                  </a:lnTo>
                  <a:lnTo>
                    <a:pt x="1835" y="0"/>
                  </a:lnTo>
                  <a:lnTo>
                    <a:pt x="1831" y="0"/>
                  </a:lnTo>
                  <a:close/>
                  <a:moveTo>
                    <a:pt x="1882" y="0"/>
                  </a:moveTo>
                  <a:lnTo>
                    <a:pt x="305" y="4324"/>
                  </a:lnTo>
                  <a:lnTo>
                    <a:pt x="309" y="4324"/>
                  </a:lnTo>
                  <a:lnTo>
                    <a:pt x="1886" y="0"/>
                  </a:lnTo>
                  <a:lnTo>
                    <a:pt x="1882" y="0"/>
                  </a:lnTo>
                  <a:close/>
                  <a:moveTo>
                    <a:pt x="1932" y="0"/>
                  </a:moveTo>
                  <a:lnTo>
                    <a:pt x="357" y="4324"/>
                  </a:lnTo>
                  <a:lnTo>
                    <a:pt x="360" y="4324"/>
                  </a:lnTo>
                  <a:lnTo>
                    <a:pt x="1936" y="0"/>
                  </a:lnTo>
                  <a:lnTo>
                    <a:pt x="1932" y="0"/>
                  </a:lnTo>
                  <a:close/>
                  <a:moveTo>
                    <a:pt x="6631" y="0"/>
                  </a:moveTo>
                  <a:lnTo>
                    <a:pt x="5055" y="4324"/>
                  </a:lnTo>
                  <a:lnTo>
                    <a:pt x="5058" y="4324"/>
                  </a:lnTo>
                  <a:lnTo>
                    <a:pt x="6634" y="0"/>
                  </a:lnTo>
                  <a:lnTo>
                    <a:pt x="6631" y="0"/>
                  </a:lnTo>
                  <a:close/>
                  <a:moveTo>
                    <a:pt x="6580" y="0"/>
                  </a:moveTo>
                  <a:lnTo>
                    <a:pt x="5004" y="4324"/>
                  </a:lnTo>
                  <a:lnTo>
                    <a:pt x="5007" y="4324"/>
                  </a:lnTo>
                  <a:lnTo>
                    <a:pt x="6583" y="0"/>
                  </a:lnTo>
                  <a:lnTo>
                    <a:pt x="6580" y="0"/>
                  </a:lnTo>
                  <a:close/>
                  <a:moveTo>
                    <a:pt x="6682" y="0"/>
                  </a:moveTo>
                  <a:lnTo>
                    <a:pt x="5106" y="4324"/>
                  </a:lnTo>
                  <a:lnTo>
                    <a:pt x="5109" y="4324"/>
                  </a:lnTo>
                  <a:lnTo>
                    <a:pt x="6685" y="0"/>
                  </a:lnTo>
                  <a:lnTo>
                    <a:pt x="6682" y="0"/>
                  </a:lnTo>
                  <a:close/>
                  <a:moveTo>
                    <a:pt x="6733" y="0"/>
                  </a:moveTo>
                  <a:lnTo>
                    <a:pt x="5157" y="4324"/>
                  </a:lnTo>
                  <a:lnTo>
                    <a:pt x="5160" y="4324"/>
                  </a:lnTo>
                  <a:lnTo>
                    <a:pt x="6736" y="0"/>
                  </a:lnTo>
                  <a:lnTo>
                    <a:pt x="6733" y="0"/>
                  </a:lnTo>
                  <a:close/>
                  <a:moveTo>
                    <a:pt x="6784" y="0"/>
                  </a:moveTo>
                  <a:lnTo>
                    <a:pt x="5208" y="4324"/>
                  </a:lnTo>
                  <a:lnTo>
                    <a:pt x="5211" y="4324"/>
                  </a:lnTo>
                  <a:lnTo>
                    <a:pt x="6787" y="0"/>
                  </a:lnTo>
                  <a:lnTo>
                    <a:pt x="6784" y="0"/>
                  </a:lnTo>
                  <a:close/>
                  <a:moveTo>
                    <a:pt x="6835" y="0"/>
                  </a:moveTo>
                  <a:lnTo>
                    <a:pt x="5259" y="4324"/>
                  </a:lnTo>
                  <a:lnTo>
                    <a:pt x="5263" y="4324"/>
                  </a:lnTo>
                  <a:lnTo>
                    <a:pt x="6838" y="0"/>
                  </a:lnTo>
                  <a:lnTo>
                    <a:pt x="6835" y="0"/>
                  </a:lnTo>
                  <a:close/>
                  <a:moveTo>
                    <a:pt x="6886" y="0"/>
                  </a:moveTo>
                  <a:lnTo>
                    <a:pt x="5310" y="4324"/>
                  </a:lnTo>
                  <a:lnTo>
                    <a:pt x="5314" y="4324"/>
                  </a:lnTo>
                  <a:lnTo>
                    <a:pt x="6889" y="0"/>
                  </a:lnTo>
                  <a:lnTo>
                    <a:pt x="6886" y="0"/>
                  </a:lnTo>
                  <a:close/>
                  <a:moveTo>
                    <a:pt x="6937" y="0"/>
                  </a:moveTo>
                  <a:lnTo>
                    <a:pt x="5361" y="4324"/>
                  </a:lnTo>
                  <a:lnTo>
                    <a:pt x="5365" y="4324"/>
                  </a:lnTo>
                  <a:lnTo>
                    <a:pt x="6940" y="0"/>
                  </a:lnTo>
                  <a:lnTo>
                    <a:pt x="6937" y="0"/>
                  </a:lnTo>
                  <a:close/>
                  <a:moveTo>
                    <a:pt x="6988" y="0"/>
                  </a:moveTo>
                  <a:lnTo>
                    <a:pt x="5412" y="4324"/>
                  </a:lnTo>
                  <a:lnTo>
                    <a:pt x="5416" y="4324"/>
                  </a:lnTo>
                  <a:lnTo>
                    <a:pt x="6992" y="0"/>
                  </a:lnTo>
                  <a:lnTo>
                    <a:pt x="6988" y="0"/>
                  </a:lnTo>
                  <a:close/>
                  <a:moveTo>
                    <a:pt x="7039" y="0"/>
                  </a:moveTo>
                  <a:lnTo>
                    <a:pt x="5463" y="4324"/>
                  </a:lnTo>
                  <a:lnTo>
                    <a:pt x="5467" y="4324"/>
                  </a:lnTo>
                  <a:lnTo>
                    <a:pt x="7043" y="0"/>
                  </a:lnTo>
                  <a:lnTo>
                    <a:pt x="7039" y="0"/>
                  </a:lnTo>
                  <a:close/>
                  <a:moveTo>
                    <a:pt x="7090" y="0"/>
                  </a:moveTo>
                  <a:lnTo>
                    <a:pt x="5515" y="4324"/>
                  </a:lnTo>
                  <a:lnTo>
                    <a:pt x="5518" y="4324"/>
                  </a:lnTo>
                  <a:lnTo>
                    <a:pt x="7094" y="0"/>
                  </a:lnTo>
                  <a:lnTo>
                    <a:pt x="7090" y="0"/>
                  </a:lnTo>
                  <a:close/>
                  <a:moveTo>
                    <a:pt x="7141" y="0"/>
                  </a:moveTo>
                  <a:lnTo>
                    <a:pt x="5566" y="4324"/>
                  </a:lnTo>
                  <a:lnTo>
                    <a:pt x="5569" y="4324"/>
                  </a:lnTo>
                  <a:lnTo>
                    <a:pt x="7145" y="0"/>
                  </a:lnTo>
                  <a:lnTo>
                    <a:pt x="7141" y="0"/>
                  </a:lnTo>
                  <a:close/>
                  <a:moveTo>
                    <a:pt x="7192" y="0"/>
                  </a:moveTo>
                  <a:lnTo>
                    <a:pt x="5617" y="4324"/>
                  </a:lnTo>
                  <a:lnTo>
                    <a:pt x="5620" y="4324"/>
                  </a:lnTo>
                  <a:lnTo>
                    <a:pt x="7196" y="0"/>
                  </a:lnTo>
                  <a:lnTo>
                    <a:pt x="7192" y="0"/>
                  </a:lnTo>
                  <a:close/>
                  <a:moveTo>
                    <a:pt x="7244" y="0"/>
                  </a:moveTo>
                  <a:lnTo>
                    <a:pt x="5668" y="4324"/>
                  </a:lnTo>
                  <a:lnTo>
                    <a:pt x="5671" y="4324"/>
                  </a:lnTo>
                  <a:lnTo>
                    <a:pt x="7247" y="0"/>
                  </a:lnTo>
                  <a:lnTo>
                    <a:pt x="7244" y="0"/>
                  </a:lnTo>
                  <a:close/>
                  <a:moveTo>
                    <a:pt x="7295" y="0"/>
                  </a:moveTo>
                  <a:lnTo>
                    <a:pt x="5719" y="4324"/>
                  </a:lnTo>
                  <a:lnTo>
                    <a:pt x="5722" y="4324"/>
                  </a:lnTo>
                  <a:lnTo>
                    <a:pt x="7298" y="0"/>
                  </a:lnTo>
                  <a:lnTo>
                    <a:pt x="7295" y="0"/>
                  </a:lnTo>
                  <a:close/>
                  <a:moveTo>
                    <a:pt x="7346" y="0"/>
                  </a:moveTo>
                  <a:lnTo>
                    <a:pt x="5769" y="4324"/>
                  </a:lnTo>
                  <a:lnTo>
                    <a:pt x="5772" y="4324"/>
                  </a:lnTo>
                  <a:lnTo>
                    <a:pt x="7349" y="0"/>
                  </a:lnTo>
                  <a:lnTo>
                    <a:pt x="7346" y="0"/>
                  </a:lnTo>
                  <a:close/>
                  <a:moveTo>
                    <a:pt x="7397" y="0"/>
                  </a:moveTo>
                  <a:lnTo>
                    <a:pt x="5820" y="4324"/>
                  </a:lnTo>
                  <a:lnTo>
                    <a:pt x="5823" y="4324"/>
                  </a:lnTo>
                  <a:lnTo>
                    <a:pt x="7400" y="0"/>
                  </a:lnTo>
                  <a:lnTo>
                    <a:pt x="7397" y="0"/>
                  </a:lnTo>
                  <a:close/>
                  <a:moveTo>
                    <a:pt x="7448" y="0"/>
                  </a:moveTo>
                  <a:lnTo>
                    <a:pt x="5871" y="4324"/>
                  </a:lnTo>
                  <a:lnTo>
                    <a:pt x="5874" y="4324"/>
                  </a:lnTo>
                  <a:lnTo>
                    <a:pt x="7451" y="0"/>
                  </a:lnTo>
                  <a:lnTo>
                    <a:pt x="7448" y="0"/>
                  </a:lnTo>
                  <a:close/>
                  <a:moveTo>
                    <a:pt x="7499" y="0"/>
                  </a:moveTo>
                  <a:lnTo>
                    <a:pt x="5922" y="4324"/>
                  </a:lnTo>
                  <a:lnTo>
                    <a:pt x="5926" y="4324"/>
                  </a:lnTo>
                  <a:lnTo>
                    <a:pt x="7502" y="0"/>
                  </a:lnTo>
                  <a:lnTo>
                    <a:pt x="7499" y="0"/>
                  </a:lnTo>
                  <a:close/>
                  <a:moveTo>
                    <a:pt x="7550" y="0"/>
                  </a:moveTo>
                  <a:lnTo>
                    <a:pt x="5973" y="4324"/>
                  </a:lnTo>
                  <a:lnTo>
                    <a:pt x="5977" y="4324"/>
                  </a:lnTo>
                  <a:lnTo>
                    <a:pt x="7553" y="0"/>
                  </a:lnTo>
                  <a:lnTo>
                    <a:pt x="7550" y="0"/>
                  </a:lnTo>
                  <a:close/>
                  <a:moveTo>
                    <a:pt x="7601" y="0"/>
                  </a:moveTo>
                  <a:lnTo>
                    <a:pt x="6024" y="4324"/>
                  </a:lnTo>
                  <a:lnTo>
                    <a:pt x="6028" y="4324"/>
                  </a:lnTo>
                  <a:lnTo>
                    <a:pt x="7605" y="0"/>
                  </a:lnTo>
                  <a:lnTo>
                    <a:pt x="7601" y="0"/>
                  </a:lnTo>
                  <a:close/>
                  <a:moveTo>
                    <a:pt x="7652" y="0"/>
                  </a:moveTo>
                  <a:lnTo>
                    <a:pt x="6075" y="4324"/>
                  </a:lnTo>
                  <a:lnTo>
                    <a:pt x="6079" y="4324"/>
                  </a:lnTo>
                  <a:lnTo>
                    <a:pt x="7656" y="0"/>
                  </a:lnTo>
                  <a:lnTo>
                    <a:pt x="7652" y="0"/>
                  </a:lnTo>
                  <a:close/>
                  <a:moveTo>
                    <a:pt x="6126" y="4324"/>
                  </a:moveTo>
                  <a:lnTo>
                    <a:pt x="6130" y="4324"/>
                  </a:lnTo>
                  <a:lnTo>
                    <a:pt x="7678" y="79"/>
                  </a:lnTo>
                  <a:lnTo>
                    <a:pt x="7678" y="69"/>
                  </a:lnTo>
                  <a:lnTo>
                    <a:pt x="6126" y="4324"/>
                  </a:lnTo>
                  <a:close/>
                  <a:moveTo>
                    <a:pt x="6181" y="4324"/>
                  </a:moveTo>
                  <a:lnTo>
                    <a:pt x="7678" y="219"/>
                  </a:lnTo>
                  <a:lnTo>
                    <a:pt x="7678" y="209"/>
                  </a:lnTo>
                  <a:lnTo>
                    <a:pt x="6178" y="4324"/>
                  </a:lnTo>
                  <a:lnTo>
                    <a:pt x="6181" y="4324"/>
                  </a:lnTo>
                  <a:close/>
                  <a:moveTo>
                    <a:pt x="6232" y="4324"/>
                  </a:moveTo>
                  <a:lnTo>
                    <a:pt x="7678" y="358"/>
                  </a:lnTo>
                  <a:lnTo>
                    <a:pt x="7678" y="349"/>
                  </a:lnTo>
                  <a:lnTo>
                    <a:pt x="6229" y="4324"/>
                  </a:lnTo>
                  <a:lnTo>
                    <a:pt x="6232" y="4324"/>
                  </a:lnTo>
                  <a:close/>
                  <a:moveTo>
                    <a:pt x="4333" y="0"/>
                  </a:moveTo>
                  <a:lnTo>
                    <a:pt x="2756" y="4324"/>
                  </a:lnTo>
                  <a:lnTo>
                    <a:pt x="2760" y="4324"/>
                  </a:lnTo>
                  <a:lnTo>
                    <a:pt x="4336" y="0"/>
                  </a:lnTo>
                  <a:lnTo>
                    <a:pt x="4333" y="0"/>
                  </a:lnTo>
                  <a:close/>
                  <a:moveTo>
                    <a:pt x="4282" y="0"/>
                  </a:moveTo>
                  <a:lnTo>
                    <a:pt x="2705" y="4324"/>
                  </a:lnTo>
                  <a:lnTo>
                    <a:pt x="2709" y="4324"/>
                  </a:lnTo>
                  <a:lnTo>
                    <a:pt x="4285" y="0"/>
                  </a:lnTo>
                  <a:lnTo>
                    <a:pt x="4282" y="0"/>
                  </a:lnTo>
                  <a:close/>
                  <a:moveTo>
                    <a:pt x="4384" y="0"/>
                  </a:moveTo>
                  <a:lnTo>
                    <a:pt x="2807" y="4324"/>
                  </a:lnTo>
                  <a:lnTo>
                    <a:pt x="2811" y="4324"/>
                  </a:lnTo>
                  <a:lnTo>
                    <a:pt x="4388" y="0"/>
                  </a:lnTo>
                  <a:lnTo>
                    <a:pt x="4384" y="0"/>
                  </a:lnTo>
                  <a:close/>
                  <a:moveTo>
                    <a:pt x="4435" y="0"/>
                  </a:moveTo>
                  <a:lnTo>
                    <a:pt x="2858" y="4324"/>
                  </a:lnTo>
                  <a:lnTo>
                    <a:pt x="2862" y="4324"/>
                  </a:lnTo>
                  <a:lnTo>
                    <a:pt x="4439" y="0"/>
                  </a:lnTo>
                  <a:lnTo>
                    <a:pt x="4435" y="0"/>
                  </a:lnTo>
                  <a:close/>
                  <a:moveTo>
                    <a:pt x="4486" y="0"/>
                  </a:moveTo>
                  <a:lnTo>
                    <a:pt x="2909" y="4324"/>
                  </a:lnTo>
                  <a:lnTo>
                    <a:pt x="2913" y="4324"/>
                  </a:lnTo>
                  <a:lnTo>
                    <a:pt x="4490" y="0"/>
                  </a:lnTo>
                  <a:lnTo>
                    <a:pt x="4486" y="0"/>
                  </a:lnTo>
                  <a:close/>
                  <a:moveTo>
                    <a:pt x="4537" y="0"/>
                  </a:moveTo>
                  <a:lnTo>
                    <a:pt x="2961" y="4324"/>
                  </a:lnTo>
                  <a:lnTo>
                    <a:pt x="2964" y="4324"/>
                  </a:lnTo>
                  <a:lnTo>
                    <a:pt x="4541" y="0"/>
                  </a:lnTo>
                  <a:lnTo>
                    <a:pt x="4537" y="0"/>
                  </a:lnTo>
                  <a:close/>
                  <a:moveTo>
                    <a:pt x="4588" y="0"/>
                  </a:moveTo>
                  <a:lnTo>
                    <a:pt x="3012" y="4324"/>
                  </a:lnTo>
                  <a:lnTo>
                    <a:pt x="3015" y="4324"/>
                  </a:lnTo>
                  <a:lnTo>
                    <a:pt x="4592" y="0"/>
                  </a:lnTo>
                  <a:lnTo>
                    <a:pt x="4588" y="0"/>
                  </a:lnTo>
                  <a:close/>
                  <a:moveTo>
                    <a:pt x="4640" y="0"/>
                  </a:moveTo>
                  <a:lnTo>
                    <a:pt x="3063" y="4324"/>
                  </a:lnTo>
                  <a:lnTo>
                    <a:pt x="3066" y="4324"/>
                  </a:lnTo>
                  <a:lnTo>
                    <a:pt x="4643" y="0"/>
                  </a:lnTo>
                  <a:lnTo>
                    <a:pt x="4640" y="0"/>
                  </a:lnTo>
                  <a:close/>
                  <a:moveTo>
                    <a:pt x="4691" y="0"/>
                  </a:moveTo>
                  <a:lnTo>
                    <a:pt x="3114" y="4324"/>
                  </a:lnTo>
                  <a:lnTo>
                    <a:pt x="3117" y="4324"/>
                  </a:lnTo>
                  <a:lnTo>
                    <a:pt x="4694" y="0"/>
                  </a:lnTo>
                  <a:lnTo>
                    <a:pt x="4691" y="0"/>
                  </a:lnTo>
                  <a:close/>
                  <a:moveTo>
                    <a:pt x="4742" y="0"/>
                  </a:moveTo>
                  <a:lnTo>
                    <a:pt x="3165" y="4324"/>
                  </a:lnTo>
                  <a:lnTo>
                    <a:pt x="3168" y="4324"/>
                  </a:lnTo>
                  <a:lnTo>
                    <a:pt x="4745" y="0"/>
                  </a:lnTo>
                  <a:lnTo>
                    <a:pt x="4742" y="0"/>
                  </a:lnTo>
                  <a:close/>
                  <a:moveTo>
                    <a:pt x="4793" y="0"/>
                  </a:moveTo>
                  <a:lnTo>
                    <a:pt x="3216" y="4324"/>
                  </a:lnTo>
                  <a:lnTo>
                    <a:pt x="3219" y="4324"/>
                  </a:lnTo>
                  <a:lnTo>
                    <a:pt x="4796" y="0"/>
                  </a:lnTo>
                  <a:lnTo>
                    <a:pt x="4793" y="0"/>
                  </a:lnTo>
                  <a:close/>
                  <a:moveTo>
                    <a:pt x="4844" y="0"/>
                  </a:moveTo>
                  <a:lnTo>
                    <a:pt x="3267" y="4324"/>
                  </a:lnTo>
                  <a:lnTo>
                    <a:pt x="3270" y="4324"/>
                  </a:lnTo>
                  <a:lnTo>
                    <a:pt x="4847" y="0"/>
                  </a:lnTo>
                  <a:lnTo>
                    <a:pt x="4844" y="0"/>
                  </a:lnTo>
                  <a:close/>
                  <a:moveTo>
                    <a:pt x="4895" y="0"/>
                  </a:moveTo>
                  <a:lnTo>
                    <a:pt x="3318" y="4324"/>
                  </a:lnTo>
                  <a:lnTo>
                    <a:pt x="3322" y="4324"/>
                  </a:lnTo>
                  <a:lnTo>
                    <a:pt x="4898" y="0"/>
                  </a:lnTo>
                  <a:lnTo>
                    <a:pt x="4895" y="0"/>
                  </a:lnTo>
                  <a:close/>
                  <a:moveTo>
                    <a:pt x="4946" y="0"/>
                  </a:moveTo>
                  <a:lnTo>
                    <a:pt x="3369" y="4324"/>
                  </a:lnTo>
                  <a:lnTo>
                    <a:pt x="3373" y="4324"/>
                  </a:lnTo>
                  <a:lnTo>
                    <a:pt x="4949" y="0"/>
                  </a:lnTo>
                  <a:lnTo>
                    <a:pt x="4946" y="0"/>
                  </a:lnTo>
                  <a:close/>
                  <a:moveTo>
                    <a:pt x="4997" y="0"/>
                  </a:moveTo>
                  <a:lnTo>
                    <a:pt x="3420" y="4324"/>
                  </a:lnTo>
                  <a:lnTo>
                    <a:pt x="3424" y="4324"/>
                  </a:lnTo>
                  <a:lnTo>
                    <a:pt x="5000" y="0"/>
                  </a:lnTo>
                  <a:lnTo>
                    <a:pt x="4997" y="0"/>
                  </a:lnTo>
                  <a:close/>
                  <a:moveTo>
                    <a:pt x="5048" y="0"/>
                  </a:moveTo>
                  <a:lnTo>
                    <a:pt x="3471" y="4324"/>
                  </a:lnTo>
                  <a:lnTo>
                    <a:pt x="3475" y="4324"/>
                  </a:lnTo>
                  <a:lnTo>
                    <a:pt x="5052" y="0"/>
                  </a:lnTo>
                  <a:lnTo>
                    <a:pt x="5048" y="0"/>
                  </a:lnTo>
                  <a:close/>
                  <a:moveTo>
                    <a:pt x="5099" y="0"/>
                  </a:moveTo>
                  <a:lnTo>
                    <a:pt x="3522" y="4324"/>
                  </a:lnTo>
                  <a:lnTo>
                    <a:pt x="3526" y="4324"/>
                  </a:lnTo>
                  <a:lnTo>
                    <a:pt x="5103" y="0"/>
                  </a:lnTo>
                  <a:lnTo>
                    <a:pt x="5099" y="0"/>
                  </a:lnTo>
                  <a:close/>
                  <a:moveTo>
                    <a:pt x="5150" y="0"/>
                  </a:moveTo>
                  <a:lnTo>
                    <a:pt x="3574" y="4324"/>
                  </a:lnTo>
                  <a:lnTo>
                    <a:pt x="3577" y="4324"/>
                  </a:lnTo>
                  <a:lnTo>
                    <a:pt x="5154" y="0"/>
                  </a:lnTo>
                  <a:lnTo>
                    <a:pt x="5150" y="0"/>
                  </a:lnTo>
                  <a:close/>
                  <a:moveTo>
                    <a:pt x="5201" y="0"/>
                  </a:moveTo>
                  <a:lnTo>
                    <a:pt x="3625" y="4324"/>
                  </a:lnTo>
                  <a:lnTo>
                    <a:pt x="3628" y="4324"/>
                  </a:lnTo>
                  <a:lnTo>
                    <a:pt x="5205" y="0"/>
                  </a:lnTo>
                  <a:lnTo>
                    <a:pt x="5201" y="0"/>
                  </a:lnTo>
                  <a:close/>
                  <a:moveTo>
                    <a:pt x="5252" y="0"/>
                  </a:moveTo>
                  <a:lnTo>
                    <a:pt x="3676" y="4324"/>
                  </a:lnTo>
                  <a:lnTo>
                    <a:pt x="3679" y="4324"/>
                  </a:lnTo>
                  <a:lnTo>
                    <a:pt x="5256" y="0"/>
                  </a:lnTo>
                  <a:lnTo>
                    <a:pt x="5252" y="0"/>
                  </a:lnTo>
                  <a:close/>
                  <a:moveTo>
                    <a:pt x="5304" y="0"/>
                  </a:moveTo>
                  <a:lnTo>
                    <a:pt x="3727" y="4324"/>
                  </a:lnTo>
                  <a:lnTo>
                    <a:pt x="3730" y="4324"/>
                  </a:lnTo>
                  <a:lnTo>
                    <a:pt x="5307" y="0"/>
                  </a:lnTo>
                  <a:lnTo>
                    <a:pt x="5304" y="0"/>
                  </a:lnTo>
                  <a:close/>
                  <a:moveTo>
                    <a:pt x="5355" y="0"/>
                  </a:moveTo>
                  <a:lnTo>
                    <a:pt x="3778" y="4324"/>
                  </a:lnTo>
                  <a:lnTo>
                    <a:pt x="3781" y="4324"/>
                  </a:lnTo>
                  <a:lnTo>
                    <a:pt x="5358" y="0"/>
                  </a:lnTo>
                  <a:lnTo>
                    <a:pt x="5355" y="0"/>
                  </a:lnTo>
                  <a:close/>
                  <a:moveTo>
                    <a:pt x="5406" y="0"/>
                  </a:moveTo>
                  <a:lnTo>
                    <a:pt x="3829" y="4324"/>
                  </a:lnTo>
                  <a:lnTo>
                    <a:pt x="3832" y="4324"/>
                  </a:lnTo>
                  <a:lnTo>
                    <a:pt x="5409" y="0"/>
                  </a:lnTo>
                  <a:lnTo>
                    <a:pt x="5406" y="0"/>
                  </a:lnTo>
                  <a:close/>
                  <a:moveTo>
                    <a:pt x="5457" y="0"/>
                  </a:moveTo>
                  <a:lnTo>
                    <a:pt x="3880" y="4324"/>
                  </a:lnTo>
                  <a:lnTo>
                    <a:pt x="3883" y="4324"/>
                  </a:lnTo>
                  <a:lnTo>
                    <a:pt x="5460" y="0"/>
                  </a:lnTo>
                  <a:lnTo>
                    <a:pt x="5457" y="0"/>
                  </a:lnTo>
                  <a:close/>
                  <a:moveTo>
                    <a:pt x="5508" y="0"/>
                  </a:moveTo>
                  <a:lnTo>
                    <a:pt x="3931" y="4324"/>
                  </a:lnTo>
                  <a:lnTo>
                    <a:pt x="3934" y="4324"/>
                  </a:lnTo>
                  <a:lnTo>
                    <a:pt x="5511" y="0"/>
                  </a:lnTo>
                  <a:lnTo>
                    <a:pt x="5508" y="0"/>
                  </a:lnTo>
                  <a:close/>
                  <a:moveTo>
                    <a:pt x="5559" y="0"/>
                  </a:moveTo>
                  <a:lnTo>
                    <a:pt x="3982" y="4324"/>
                  </a:lnTo>
                  <a:lnTo>
                    <a:pt x="3986" y="4324"/>
                  </a:lnTo>
                  <a:lnTo>
                    <a:pt x="5562" y="0"/>
                  </a:lnTo>
                  <a:lnTo>
                    <a:pt x="5559" y="0"/>
                  </a:lnTo>
                  <a:close/>
                  <a:moveTo>
                    <a:pt x="5610" y="0"/>
                  </a:moveTo>
                  <a:lnTo>
                    <a:pt x="4033" y="4324"/>
                  </a:lnTo>
                  <a:lnTo>
                    <a:pt x="4037" y="4324"/>
                  </a:lnTo>
                  <a:lnTo>
                    <a:pt x="5613" y="0"/>
                  </a:lnTo>
                  <a:lnTo>
                    <a:pt x="5610" y="0"/>
                  </a:lnTo>
                  <a:close/>
                  <a:moveTo>
                    <a:pt x="5661" y="0"/>
                  </a:moveTo>
                  <a:lnTo>
                    <a:pt x="4084" y="4324"/>
                  </a:lnTo>
                  <a:lnTo>
                    <a:pt x="4088" y="4324"/>
                  </a:lnTo>
                  <a:lnTo>
                    <a:pt x="5665" y="0"/>
                  </a:lnTo>
                  <a:lnTo>
                    <a:pt x="5661" y="0"/>
                  </a:lnTo>
                  <a:close/>
                  <a:moveTo>
                    <a:pt x="5712" y="0"/>
                  </a:moveTo>
                  <a:lnTo>
                    <a:pt x="4135" y="4324"/>
                  </a:lnTo>
                  <a:lnTo>
                    <a:pt x="4139" y="4324"/>
                  </a:lnTo>
                  <a:lnTo>
                    <a:pt x="5716" y="0"/>
                  </a:lnTo>
                  <a:lnTo>
                    <a:pt x="5712" y="0"/>
                  </a:lnTo>
                  <a:close/>
                  <a:moveTo>
                    <a:pt x="5762" y="0"/>
                  </a:moveTo>
                  <a:lnTo>
                    <a:pt x="4186" y="4324"/>
                  </a:lnTo>
                  <a:lnTo>
                    <a:pt x="4190" y="4324"/>
                  </a:lnTo>
                  <a:lnTo>
                    <a:pt x="5766" y="0"/>
                  </a:lnTo>
                  <a:lnTo>
                    <a:pt x="5762" y="0"/>
                  </a:lnTo>
                  <a:close/>
                  <a:moveTo>
                    <a:pt x="5813" y="0"/>
                  </a:moveTo>
                  <a:lnTo>
                    <a:pt x="4238" y="4324"/>
                  </a:lnTo>
                  <a:lnTo>
                    <a:pt x="4241" y="4324"/>
                  </a:lnTo>
                  <a:lnTo>
                    <a:pt x="5817" y="0"/>
                  </a:lnTo>
                  <a:lnTo>
                    <a:pt x="5813" y="0"/>
                  </a:lnTo>
                  <a:close/>
                  <a:moveTo>
                    <a:pt x="5864" y="0"/>
                  </a:moveTo>
                  <a:lnTo>
                    <a:pt x="4289" y="4324"/>
                  </a:lnTo>
                  <a:lnTo>
                    <a:pt x="4292" y="4324"/>
                  </a:lnTo>
                  <a:lnTo>
                    <a:pt x="5868" y="0"/>
                  </a:lnTo>
                  <a:lnTo>
                    <a:pt x="5864" y="0"/>
                  </a:lnTo>
                  <a:close/>
                  <a:moveTo>
                    <a:pt x="5915" y="0"/>
                  </a:moveTo>
                  <a:lnTo>
                    <a:pt x="4340" y="4324"/>
                  </a:lnTo>
                  <a:lnTo>
                    <a:pt x="4343" y="4324"/>
                  </a:lnTo>
                  <a:lnTo>
                    <a:pt x="5919" y="0"/>
                  </a:lnTo>
                  <a:lnTo>
                    <a:pt x="5915" y="0"/>
                  </a:lnTo>
                  <a:close/>
                  <a:moveTo>
                    <a:pt x="5967" y="0"/>
                  </a:moveTo>
                  <a:lnTo>
                    <a:pt x="4391" y="4324"/>
                  </a:lnTo>
                  <a:lnTo>
                    <a:pt x="4394" y="4324"/>
                  </a:lnTo>
                  <a:lnTo>
                    <a:pt x="5970" y="0"/>
                  </a:lnTo>
                  <a:lnTo>
                    <a:pt x="5967" y="0"/>
                  </a:lnTo>
                  <a:close/>
                  <a:moveTo>
                    <a:pt x="6018" y="0"/>
                  </a:moveTo>
                  <a:lnTo>
                    <a:pt x="4442" y="4324"/>
                  </a:lnTo>
                  <a:lnTo>
                    <a:pt x="4445" y="4324"/>
                  </a:lnTo>
                  <a:lnTo>
                    <a:pt x="6021" y="0"/>
                  </a:lnTo>
                  <a:lnTo>
                    <a:pt x="6018" y="0"/>
                  </a:lnTo>
                  <a:close/>
                  <a:moveTo>
                    <a:pt x="6069" y="0"/>
                  </a:moveTo>
                  <a:lnTo>
                    <a:pt x="4493" y="4324"/>
                  </a:lnTo>
                  <a:lnTo>
                    <a:pt x="4496" y="4324"/>
                  </a:lnTo>
                  <a:lnTo>
                    <a:pt x="6072" y="0"/>
                  </a:lnTo>
                  <a:lnTo>
                    <a:pt x="6069" y="0"/>
                  </a:lnTo>
                  <a:close/>
                  <a:moveTo>
                    <a:pt x="6120" y="0"/>
                  </a:moveTo>
                  <a:lnTo>
                    <a:pt x="4544" y="4324"/>
                  </a:lnTo>
                  <a:lnTo>
                    <a:pt x="4547" y="4324"/>
                  </a:lnTo>
                  <a:lnTo>
                    <a:pt x="6123" y="0"/>
                  </a:lnTo>
                  <a:lnTo>
                    <a:pt x="6120" y="0"/>
                  </a:lnTo>
                  <a:close/>
                  <a:moveTo>
                    <a:pt x="6171" y="0"/>
                  </a:moveTo>
                  <a:lnTo>
                    <a:pt x="4595" y="4324"/>
                  </a:lnTo>
                  <a:lnTo>
                    <a:pt x="4599" y="4324"/>
                  </a:lnTo>
                  <a:lnTo>
                    <a:pt x="6174" y="0"/>
                  </a:lnTo>
                  <a:lnTo>
                    <a:pt x="6171" y="0"/>
                  </a:lnTo>
                  <a:close/>
                  <a:moveTo>
                    <a:pt x="6222" y="0"/>
                  </a:moveTo>
                  <a:lnTo>
                    <a:pt x="4646" y="4324"/>
                  </a:lnTo>
                  <a:lnTo>
                    <a:pt x="4650" y="4324"/>
                  </a:lnTo>
                  <a:lnTo>
                    <a:pt x="6225" y="0"/>
                  </a:lnTo>
                  <a:lnTo>
                    <a:pt x="6222" y="0"/>
                  </a:lnTo>
                  <a:close/>
                  <a:moveTo>
                    <a:pt x="6273" y="0"/>
                  </a:moveTo>
                  <a:lnTo>
                    <a:pt x="4697" y="4324"/>
                  </a:lnTo>
                  <a:lnTo>
                    <a:pt x="4701" y="4324"/>
                  </a:lnTo>
                  <a:lnTo>
                    <a:pt x="6276" y="0"/>
                  </a:lnTo>
                  <a:lnTo>
                    <a:pt x="6273" y="0"/>
                  </a:lnTo>
                  <a:close/>
                  <a:moveTo>
                    <a:pt x="6324" y="0"/>
                  </a:moveTo>
                  <a:lnTo>
                    <a:pt x="4748" y="4324"/>
                  </a:lnTo>
                  <a:lnTo>
                    <a:pt x="4752" y="4324"/>
                  </a:lnTo>
                  <a:lnTo>
                    <a:pt x="6328" y="0"/>
                  </a:lnTo>
                  <a:lnTo>
                    <a:pt x="6324" y="0"/>
                  </a:lnTo>
                  <a:close/>
                  <a:moveTo>
                    <a:pt x="6375" y="0"/>
                  </a:moveTo>
                  <a:lnTo>
                    <a:pt x="4799" y="4324"/>
                  </a:lnTo>
                  <a:lnTo>
                    <a:pt x="4803" y="4324"/>
                  </a:lnTo>
                  <a:lnTo>
                    <a:pt x="6379" y="0"/>
                  </a:lnTo>
                  <a:lnTo>
                    <a:pt x="6375" y="0"/>
                  </a:lnTo>
                  <a:close/>
                  <a:moveTo>
                    <a:pt x="6426" y="0"/>
                  </a:moveTo>
                  <a:lnTo>
                    <a:pt x="4850" y="4324"/>
                  </a:lnTo>
                  <a:lnTo>
                    <a:pt x="4854" y="4324"/>
                  </a:lnTo>
                  <a:lnTo>
                    <a:pt x="6430" y="0"/>
                  </a:lnTo>
                  <a:lnTo>
                    <a:pt x="6426" y="0"/>
                  </a:lnTo>
                  <a:close/>
                  <a:moveTo>
                    <a:pt x="6477" y="0"/>
                  </a:moveTo>
                  <a:lnTo>
                    <a:pt x="4902" y="4324"/>
                  </a:lnTo>
                  <a:lnTo>
                    <a:pt x="4905" y="4324"/>
                  </a:lnTo>
                  <a:lnTo>
                    <a:pt x="6481" y="0"/>
                  </a:lnTo>
                  <a:lnTo>
                    <a:pt x="6477" y="0"/>
                  </a:lnTo>
                  <a:close/>
                  <a:moveTo>
                    <a:pt x="6528" y="0"/>
                  </a:moveTo>
                  <a:lnTo>
                    <a:pt x="4953" y="4324"/>
                  </a:lnTo>
                  <a:lnTo>
                    <a:pt x="4956" y="4324"/>
                  </a:lnTo>
                  <a:lnTo>
                    <a:pt x="6532" y="0"/>
                  </a:lnTo>
                  <a:lnTo>
                    <a:pt x="6528" y="0"/>
                  </a:lnTo>
                  <a:close/>
                  <a:moveTo>
                    <a:pt x="6283" y="4324"/>
                  </a:moveTo>
                  <a:lnTo>
                    <a:pt x="7678" y="498"/>
                  </a:lnTo>
                  <a:lnTo>
                    <a:pt x="7678" y="489"/>
                  </a:lnTo>
                  <a:lnTo>
                    <a:pt x="6280" y="4324"/>
                  </a:lnTo>
                  <a:lnTo>
                    <a:pt x="6283" y="4324"/>
                  </a:lnTo>
                  <a:close/>
                  <a:moveTo>
                    <a:pt x="6334" y="4324"/>
                  </a:moveTo>
                  <a:lnTo>
                    <a:pt x="7678" y="639"/>
                  </a:lnTo>
                  <a:lnTo>
                    <a:pt x="7678" y="630"/>
                  </a:lnTo>
                  <a:lnTo>
                    <a:pt x="6331" y="4324"/>
                  </a:lnTo>
                  <a:lnTo>
                    <a:pt x="6334" y="4324"/>
                  </a:lnTo>
                  <a:close/>
                  <a:moveTo>
                    <a:pt x="6385" y="4324"/>
                  </a:moveTo>
                  <a:lnTo>
                    <a:pt x="7678" y="779"/>
                  </a:lnTo>
                  <a:lnTo>
                    <a:pt x="7678" y="770"/>
                  </a:lnTo>
                  <a:lnTo>
                    <a:pt x="6382" y="4324"/>
                  </a:lnTo>
                  <a:lnTo>
                    <a:pt x="6385" y="4324"/>
                  </a:lnTo>
                  <a:close/>
                  <a:moveTo>
                    <a:pt x="6436" y="4324"/>
                  </a:moveTo>
                  <a:lnTo>
                    <a:pt x="7678" y="919"/>
                  </a:lnTo>
                  <a:lnTo>
                    <a:pt x="7678" y="910"/>
                  </a:lnTo>
                  <a:lnTo>
                    <a:pt x="6433" y="4324"/>
                  </a:lnTo>
                  <a:lnTo>
                    <a:pt x="6436" y="4324"/>
                  </a:lnTo>
                  <a:close/>
                  <a:moveTo>
                    <a:pt x="6487" y="4324"/>
                  </a:moveTo>
                  <a:lnTo>
                    <a:pt x="7678" y="1059"/>
                  </a:lnTo>
                  <a:lnTo>
                    <a:pt x="7678" y="1050"/>
                  </a:lnTo>
                  <a:lnTo>
                    <a:pt x="6484" y="4324"/>
                  </a:lnTo>
                  <a:lnTo>
                    <a:pt x="6487" y="4324"/>
                  </a:lnTo>
                  <a:close/>
                  <a:moveTo>
                    <a:pt x="6539" y="4324"/>
                  </a:moveTo>
                  <a:lnTo>
                    <a:pt x="7678" y="1199"/>
                  </a:lnTo>
                  <a:lnTo>
                    <a:pt x="7678" y="1190"/>
                  </a:lnTo>
                  <a:lnTo>
                    <a:pt x="6535" y="4324"/>
                  </a:lnTo>
                  <a:lnTo>
                    <a:pt x="6539" y="4324"/>
                  </a:lnTo>
                  <a:close/>
                  <a:moveTo>
                    <a:pt x="6590" y="4324"/>
                  </a:moveTo>
                  <a:lnTo>
                    <a:pt x="7678" y="1339"/>
                  </a:lnTo>
                  <a:lnTo>
                    <a:pt x="7678" y="1330"/>
                  </a:lnTo>
                  <a:lnTo>
                    <a:pt x="6586" y="4324"/>
                  </a:lnTo>
                  <a:lnTo>
                    <a:pt x="6590" y="4324"/>
                  </a:lnTo>
                  <a:close/>
                  <a:moveTo>
                    <a:pt x="6641" y="4324"/>
                  </a:moveTo>
                  <a:lnTo>
                    <a:pt x="7678" y="1479"/>
                  </a:lnTo>
                  <a:lnTo>
                    <a:pt x="7678" y="1470"/>
                  </a:lnTo>
                  <a:lnTo>
                    <a:pt x="6637" y="4324"/>
                  </a:lnTo>
                  <a:lnTo>
                    <a:pt x="6641" y="4324"/>
                  </a:lnTo>
                  <a:close/>
                  <a:moveTo>
                    <a:pt x="6692" y="4324"/>
                  </a:moveTo>
                  <a:lnTo>
                    <a:pt x="7678" y="1619"/>
                  </a:lnTo>
                  <a:lnTo>
                    <a:pt x="7678" y="1610"/>
                  </a:lnTo>
                  <a:lnTo>
                    <a:pt x="6688" y="4324"/>
                  </a:lnTo>
                  <a:lnTo>
                    <a:pt x="6692" y="4324"/>
                  </a:lnTo>
                  <a:close/>
                  <a:moveTo>
                    <a:pt x="6743" y="4324"/>
                  </a:moveTo>
                  <a:lnTo>
                    <a:pt x="7678" y="1760"/>
                  </a:lnTo>
                  <a:lnTo>
                    <a:pt x="7678" y="1751"/>
                  </a:lnTo>
                  <a:lnTo>
                    <a:pt x="6739" y="4324"/>
                  </a:lnTo>
                  <a:lnTo>
                    <a:pt x="6743" y="4324"/>
                  </a:lnTo>
                  <a:close/>
                  <a:moveTo>
                    <a:pt x="6794" y="4324"/>
                  </a:moveTo>
                  <a:lnTo>
                    <a:pt x="7678" y="1900"/>
                  </a:lnTo>
                  <a:lnTo>
                    <a:pt x="7678" y="1890"/>
                  </a:lnTo>
                  <a:lnTo>
                    <a:pt x="6791" y="4324"/>
                  </a:lnTo>
                  <a:lnTo>
                    <a:pt x="6794" y="4324"/>
                  </a:lnTo>
                  <a:close/>
                  <a:moveTo>
                    <a:pt x="6845" y="4324"/>
                  </a:moveTo>
                  <a:lnTo>
                    <a:pt x="7678" y="2040"/>
                  </a:lnTo>
                  <a:lnTo>
                    <a:pt x="7678" y="2030"/>
                  </a:lnTo>
                  <a:lnTo>
                    <a:pt x="6842" y="4324"/>
                  </a:lnTo>
                  <a:lnTo>
                    <a:pt x="6845" y="4324"/>
                  </a:lnTo>
                  <a:close/>
                  <a:moveTo>
                    <a:pt x="6896" y="4324"/>
                  </a:moveTo>
                  <a:lnTo>
                    <a:pt x="7678" y="2180"/>
                  </a:lnTo>
                  <a:lnTo>
                    <a:pt x="7678" y="2170"/>
                  </a:lnTo>
                  <a:lnTo>
                    <a:pt x="6893" y="4324"/>
                  </a:lnTo>
                  <a:lnTo>
                    <a:pt x="6896" y="4324"/>
                  </a:lnTo>
                  <a:close/>
                  <a:moveTo>
                    <a:pt x="6947" y="4324"/>
                  </a:moveTo>
                  <a:lnTo>
                    <a:pt x="7678" y="2320"/>
                  </a:lnTo>
                  <a:lnTo>
                    <a:pt x="7678" y="2310"/>
                  </a:lnTo>
                  <a:lnTo>
                    <a:pt x="6944" y="4324"/>
                  </a:lnTo>
                  <a:lnTo>
                    <a:pt x="6947" y="4324"/>
                  </a:lnTo>
                  <a:close/>
                  <a:moveTo>
                    <a:pt x="6998" y="4324"/>
                  </a:moveTo>
                  <a:lnTo>
                    <a:pt x="7678" y="2460"/>
                  </a:lnTo>
                  <a:lnTo>
                    <a:pt x="7678" y="2450"/>
                  </a:lnTo>
                  <a:lnTo>
                    <a:pt x="6995" y="4324"/>
                  </a:lnTo>
                  <a:lnTo>
                    <a:pt x="6998" y="4324"/>
                  </a:lnTo>
                  <a:close/>
                  <a:moveTo>
                    <a:pt x="7049" y="4324"/>
                  </a:moveTo>
                  <a:lnTo>
                    <a:pt x="7678" y="2600"/>
                  </a:lnTo>
                  <a:lnTo>
                    <a:pt x="7678" y="2590"/>
                  </a:lnTo>
                  <a:lnTo>
                    <a:pt x="7046" y="4324"/>
                  </a:lnTo>
                  <a:lnTo>
                    <a:pt x="7049" y="4324"/>
                  </a:lnTo>
                  <a:close/>
                  <a:moveTo>
                    <a:pt x="7100" y="4324"/>
                  </a:moveTo>
                  <a:lnTo>
                    <a:pt x="7678" y="2741"/>
                  </a:lnTo>
                  <a:lnTo>
                    <a:pt x="7678" y="2731"/>
                  </a:lnTo>
                  <a:lnTo>
                    <a:pt x="7097" y="4324"/>
                  </a:lnTo>
                  <a:lnTo>
                    <a:pt x="7100" y="4324"/>
                  </a:lnTo>
                  <a:close/>
                  <a:moveTo>
                    <a:pt x="7151" y="4324"/>
                  </a:moveTo>
                  <a:lnTo>
                    <a:pt x="7678" y="2880"/>
                  </a:lnTo>
                  <a:lnTo>
                    <a:pt x="7678" y="2871"/>
                  </a:lnTo>
                  <a:lnTo>
                    <a:pt x="7148" y="4324"/>
                  </a:lnTo>
                  <a:lnTo>
                    <a:pt x="7151" y="4324"/>
                  </a:lnTo>
                  <a:close/>
                  <a:moveTo>
                    <a:pt x="7203" y="4324"/>
                  </a:moveTo>
                  <a:lnTo>
                    <a:pt x="7678" y="3020"/>
                  </a:lnTo>
                  <a:lnTo>
                    <a:pt x="7678" y="3011"/>
                  </a:lnTo>
                  <a:lnTo>
                    <a:pt x="7199" y="4324"/>
                  </a:lnTo>
                  <a:lnTo>
                    <a:pt x="7203" y="4324"/>
                  </a:lnTo>
                  <a:close/>
                  <a:moveTo>
                    <a:pt x="7254" y="4324"/>
                  </a:moveTo>
                  <a:lnTo>
                    <a:pt x="7678" y="3160"/>
                  </a:lnTo>
                  <a:lnTo>
                    <a:pt x="7678" y="3151"/>
                  </a:lnTo>
                  <a:lnTo>
                    <a:pt x="7250" y="4324"/>
                  </a:lnTo>
                  <a:lnTo>
                    <a:pt x="7254" y="4324"/>
                  </a:lnTo>
                  <a:close/>
                  <a:moveTo>
                    <a:pt x="7305" y="4324"/>
                  </a:moveTo>
                  <a:lnTo>
                    <a:pt x="7678" y="3300"/>
                  </a:lnTo>
                  <a:lnTo>
                    <a:pt x="7678" y="3291"/>
                  </a:lnTo>
                  <a:lnTo>
                    <a:pt x="7301" y="4324"/>
                  </a:lnTo>
                  <a:lnTo>
                    <a:pt x="7305" y="4324"/>
                  </a:lnTo>
                  <a:close/>
                  <a:moveTo>
                    <a:pt x="7356" y="4324"/>
                  </a:moveTo>
                  <a:lnTo>
                    <a:pt x="7678" y="3440"/>
                  </a:lnTo>
                  <a:lnTo>
                    <a:pt x="7678" y="3431"/>
                  </a:lnTo>
                  <a:lnTo>
                    <a:pt x="7352" y="4324"/>
                  </a:lnTo>
                  <a:lnTo>
                    <a:pt x="7356" y="4324"/>
                  </a:lnTo>
                  <a:close/>
                  <a:moveTo>
                    <a:pt x="7407" y="4324"/>
                  </a:moveTo>
                  <a:lnTo>
                    <a:pt x="7678" y="3580"/>
                  </a:lnTo>
                  <a:lnTo>
                    <a:pt x="7678" y="3571"/>
                  </a:lnTo>
                  <a:lnTo>
                    <a:pt x="7403" y="4324"/>
                  </a:lnTo>
                  <a:lnTo>
                    <a:pt x="7407" y="4324"/>
                  </a:lnTo>
                  <a:close/>
                  <a:moveTo>
                    <a:pt x="7458" y="4324"/>
                  </a:moveTo>
                  <a:lnTo>
                    <a:pt x="7678" y="3720"/>
                  </a:lnTo>
                  <a:lnTo>
                    <a:pt x="7678" y="3711"/>
                  </a:lnTo>
                  <a:lnTo>
                    <a:pt x="7455" y="4324"/>
                  </a:lnTo>
                  <a:lnTo>
                    <a:pt x="7458" y="4324"/>
                  </a:lnTo>
                  <a:close/>
                  <a:moveTo>
                    <a:pt x="7509" y="4324"/>
                  </a:moveTo>
                  <a:lnTo>
                    <a:pt x="7678" y="3861"/>
                  </a:lnTo>
                  <a:lnTo>
                    <a:pt x="7678" y="3852"/>
                  </a:lnTo>
                  <a:lnTo>
                    <a:pt x="7506" y="4324"/>
                  </a:lnTo>
                  <a:lnTo>
                    <a:pt x="7509" y="4324"/>
                  </a:lnTo>
                  <a:close/>
                  <a:moveTo>
                    <a:pt x="7560" y="4324"/>
                  </a:moveTo>
                  <a:lnTo>
                    <a:pt x="7678" y="4001"/>
                  </a:lnTo>
                  <a:lnTo>
                    <a:pt x="7678" y="3992"/>
                  </a:lnTo>
                  <a:lnTo>
                    <a:pt x="7557" y="4324"/>
                  </a:lnTo>
                  <a:lnTo>
                    <a:pt x="7560" y="4324"/>
                  </a:lnTo>
                  <a:close/>
                  <a:moveTo>
                    <a:pt x="7611" y="4324"/>
                  </a:moveTo>
                  <a:lnTo>
                    <a:pt x="7678" y="4141"/>
                  </a:lnTo>
                  <a:lnTo>
                    <a:pt x="7678" y="4132"/>
                  </a:lnTo>
                  <a:lnTo>
                    <a:pt x="7608" y="4324"/>
                  </a:lnTo>
                  <a:lnTo>
                    <a:pt x="7611" y="4324"/>
                  </a:lnTo>
                  <a:close/>
                  <a:moveTo>
                    <a:pt x="7662" y="4324"/>
                  </a:moveTo>
                  <a:lnTo>
                    <a:pt x="7678" y="4281"/>
                  </a:lnTo>
                  <a:lnTo>
                    <a:pt x="7678" y="4272"/>
                  </a:lnTo>
                  <a:lnTo>
                    <a:pt x="7659" y="4324"/>
                  </a:lnTo>
                  <a:lnTo>
                    <a:pt x="7662" y="4324"/>
                  </a:lnTo>
                  <a:close/>
                </a:path>
              </a:pathLst>
            </a:custGeom>
            <a:solidFill>
              <a:srgbClr val="FFFFFF">
                <a:alpha val="4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sp>
          <p:nvSpPr>
            <p:cNvPr id="79" name="Google Shape;79;p8"/>
            <p:cNvSpPr/>
            <p:nvPr/>
          </p:nvSpPr>
          <p:spPr>
            <a:xfrm>
              <a:off x="346668" y="381000"/>
              <a:ext cx="11435024" cy="5849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80" name="Google Shape;80;p8"/>
          <p:cNvSpPr/>
          <p:nvPr/>
        </p:nvSpPr>
        <p:spPr>
          <a:xfrm>
            <a:off x="346668" y="381000"/>
            <a:ext cx="11435024" cy="5849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cxnSp>
        <p:nvCxnSpPr>
          <p:cNvPr id="81" name="Google Shape;81;p8"/>
          <p:cNvCxnSpPr/>
          <p:nvPr/>
        </p:nvCxnSpPr>
        <p:spPr>
          <a:xfrm flipH="1">
            <a:off x="11292043" y="6457730"/>
            <a:ext cx="51773" cy="154642"/>
          </a:xfrm>
          <a:prstGeom prst="straightConnector1">
            <a:avLst/>
          </a:prstGeom>
          <a:noFill/>
          <a:ln w="9525" cap="flat" cmpd="sng">
            <a:solidFill>
              <a:schemeClr val="accent2"/>
            </a:solidFill>
            <a:prstDash val="solid"/>
            <a:miter lim="800000"/>
            <a:headEnd type="none" w="sm" len="sm"/>
            <a:tailEnd type="none" w="sm" len="sm"/>
          </a:ln>
        </p:spPr>
      </p:cxnSp>
      <p:sp>
        <p:nvSpPr>
          <p:cNvPr id="82" name="Google Shape;82;p8"/>
          <p:cNvSpPr txBox="1">
            <a:spLocks noGrp="1"/>
          </p:cNvSpPr>
          <p:nvPr>
            <p:ph type="ctrTitle"/>
          </p:nvPr>
        </p:nvSpPr>
        <p:spPr>
          <a:xfrm>
            <a:off x="720176" y="2099817"/>
            <a:ext cx="10515600" cy="2014537"/>
          </a:xfrm>
          <a:prstGeom prst="rect">
            <a:avLst/>
          </a:prstGeom>
          <a:noFill/>
          <a:ln>
            <a:noFill/>
          </a:ln>
        </p:spPr>
        <p:txBody>
          <a:bodyPr spcFirstLastPara="1" wrap="square" lIns="0" tIns="45700" rIns="0" bIns="45700" anchor="b" anchorCtr="0">
            <a:noAutofit/>
          </a:bodyPr>
          <a:lstStyle>
            <a:lvl1pPr marR="0" lvl="0" algn="l" rtl="0">
              <a:lnSpc>
                <a:spcPct val="65000"/>
              </a:lnSpc>
              <a:spcBef>
                <a:spcPts val="0"/>
              </a:spcBef>
              <a:spcAft>
                <a:spcPts val="0"/>
              </a:spcAft>
              <a:buClr>
                <a:schemeClr val="accent1"/>
              </a:buClr>
              <a:buSzPts val="6000"/>
              <a:buFont typeface="Libre Franklin Black"/>
              <a:buNone/>
              <a:defRPr sz="6000" b="1" i="0" u="none" strike="noStrike" cap="none">
                <a:solidFill>
                  <a:schemeClr val="accent1"/>
                </a:solidFill>
                <a:latin typeface="Libre Franklin Black"/>
                <a:ea typeface="Libre Franklin Black"/>
                <a:cs typeface="Libre Franklin Black"/>
                <a:sym typeface="Libre Franklin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83" name="Google Shape;83;p8"/>
          <p:cNvPicPr preferRelativeResize="0"/>
          <p:nvPr/>
        </p:nvPicPr>
        <p:blipFill rotWithShape="1">
          <a:blip r:embed="rId2">
            <a:alphaModFix/>
          </a:blip>
          <a:srcRect/>
          <a:stretch/>
        </p:blipFill>
        <p:spPr>
          <a:xfrm>
            <a:off x="720176" y="4114354"/>
            <a:ext cx="1209208" cy="871413"/>
          </a:xfrm>
          <a:prstGeom prst="rect">
            <a:avLst/>
          </a:prstGeom>
          <a:noFill/>
          <a:ln>
            <a:noFill/>
          </a:ln>
        </p:spPr>
      </p:pic>
      <p:pic>
        <p:nvPicPr>
          <p:cNvPr id="84" name="Google Shape;84;p8"/>
          <p:cNvPicPr preferRelativeResize="0"/>
          <p:nvPr/>
        </p:nvPicPr>
        <p:blipFill rotWithShape="1">
          <a:blip r:embed="rId3">
            <a:alphaModFix/>
          </a:blip>
          <a:srcRect/>
          <a:stretch/>
        </p:blipFill>
        <p:spPr>
          <a:xfrm>
            <a:off x="384510" y="6343470"/>
            <a:ext cx="2788920" cy="392188"/>
          </a:xfrm>
          <a:prstGeom prst="rect">
            <a:avLst/>
          </a:prstGeom>
          <a:noFill/>
          <a:ln>
            <a:noFill/>
          </a:ln>
        </p:spPr>
      </p:pic>
      <p:cxnSp>
        <p:nvCxnSpPr>
          <p:cNvPr id="85" name="Google Shape;85;p8"/>
          <p:cNvCxnSpPr/>
          <p:nvPr/>
        </p:nvCxnSpPr>
        <p:spPr>
          <a:xfrm flipH="1">
            <a:off x="11292043" y="6457730"/>
            <a:ext cx="51773" cy="154642"/>
          </a:xfrm>
          <a:prstGeom prst="straightConnector1">
            <a:avLst/>
          </a:prstGeom>
          <a:noFill/>
          <a:ln w="9525" cap="flat" cmpd="sng">
            <a:solidFill>
              <a:schemeClr val="accent2"/>
            </a:solidFill>
            <a:prstDash val="solid"/>
            <a:miter lim="800000"/>
            <a:headEnd type="none" w="sm" len="sm"/>
            <a:tailEnd type="none" w="sm" len="sm"/>
          </a:ln>
        </p:spPr>
      </p:cxnSp>
      <p:pic>
        <p:nvPicPr>
          <p:cNvPr id="86" name="Google Shape;86;p8"/>
          <p:cNvPicPr preferRelativeResize="0"/>
          <p:nvPr/>
        </p:nvPicPr>
        <p:blipFill rotWithShape="1">
          <a:blip r:embed="rId3">
            <a:alphaModFix/>
          </a:blip>
          <a:srcRect/>
          <a:stretch/>
        </p:blipFill>
        <p:spPr>
          <a:xfrm>
            <a:off x="384510" y="6343470"/>
            <a:ext cx="2788920" cy="392188"/>
          </a:xfrm>
          <a:prstGeom prst="rect">
            <a:avLst/>
          </a:prstGeom>
          <a:noFill/>
          <a:ln>
            <a:noFill/>
          </a:ln>
        </p:spPr>
      </p:pic>
    </p:spTree>
    <p:extLst>
      <p:ext uri="{BB962C8B-B14F-4D97-AF65-F5344CB8AC3E}">
        <p14:creationId xmlns:p14="http://schemas.microsoft.com/office/powerpoint/2010/main" val="10550194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4"/>
          <p:cNvCxnSpPr/>
          <p:nvPr/>
        </p:nvCxnSpPr>
        <p:spPr>
          <a:xfrm flipH="1">
            <a:off x="11365829" y="6418670"/>
            <a:ext cx="120651" cy="328205"/>
          </a:xfrm>
          <a:prstGeom prst="straightConnector1">
            <a:avLst/>
          </a:prstGeom>
          <a:noFill/>
          <a:ln w="12700" cap="rnd" cmpd="sng">
            <a:solidFill>
              <a:schemeClr val="accent2"/>
            </a:solidFill>
            <a:prstDash val="solid"/>
            <a:miter lim="800000"/>
            <a:headEnd type="none" w="sm" len="sm"/>
            <a:tailEnd type="none" w="sm" len="sm"/>
          </a:ln>
        </p:spPr>
      </p:cxnSp>
      <p:sp>
        <p:nvSpPr>
          <p:cNvPr id="11" name="Google Shape;11;p4"/>
          <p:cNvSpPr txBox="1">
            <a:spLocks noGrp="1"/>
          </p:cNvSpPr>
          <p:nvPr>
            <p:ph type="sldNum" idx="12"/>
          </p:nvPr>
        </p:nvSpPr>
        <p:spPr>
          <a:xfrm>
            <a:off x="11288339" y="6418670"/>
            <a:ext cx="486148" cy="302805"/>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cxnSp>
        <p:nvCxnSpPr>
          <p:cNvPr id="12" name="Google Shape;12;p4"/>
          <p:cNvCxnSpPr/>
          <p:nvPr/>
        </p:nvCxnSpPr>
        <p:spPr>
          <a:xfrm>
            <a:off x="418307" y="6254893"/>
            <a:ext cx="11355387" cy="0"/>
          </a:xfrm>
          <a:prstGeom prst="straightConnector1">
            <a:avLst/>
          </a:prstGeom>
          <a:noFill/>
          <a:ln w="9525" cap="flat" cmpd="sng">
            <a:solidFill>
              <a:schemeClr val="accent1"/>
            </a:solidFill>
            <a:prstDash val="solid"/>
            <a:miter lim="800000"/>
            <a:headEnd type="none" w="sm" len="sm"/>
            <a:tailEnd type="none" w="sm" len="sm"/>
          </a:ln>
        </p:spPr>
      </p:cxnSp>
      <p:pic>
        <p:nvPicPr>
          <p:cNvPr id="13" name="Google Shape;13;p4"/>
          <p:cNvPicPr preferRelativeResize="0"/>
          <p:nvPr/>
        </p:nvPicPr>
        <p:blipFill rotWithShape="1">
          <a:blip r:embed="rId7">
            <a:alphaModFix/>
          </a:blip>
          <a:srcRect/>
          <a:stretch/>
        </p:blipFill>
        <p:spPr>
          <a:xfrm>
            <a:off x="386575" y="82418"/>
            <a:ext cx="897314" cy="646648"/>
          </a:xfrm>
          <a:prstGeom prst="rect">
            <a:avLst/>
          </a:prstGeom>
          <a:noFill/>
          <a:ln>
            <a:noFill/>
          </a:ln>
        </p:spPr>
      </p:pic>
      <p:pic>
        <p:nvPicPr>
          <p:cNvPr id="14" name="Google Shape;14;p4"/>
          <p:cNvPicPr preferRelativeResize="0"/>
          <p:nvPr/>
        </p:nvPicPr>
        <p:blipFill rotWithShape="1">
          <a:blip r:embed="rId8">
            <a:alphaModFix/>
          </a:blip>
          <a:srcRect/>
          <a:stretch/>
        </p:blipFill>
        <p:spPr>
          <a:xfrm>
            <a:off x="419101" y="6410878"/>
            <a:ext cx="2267712" cy="318894"/>
          </a:xfrm>
          <a:prstGeom prst="rect">
            <a:avLst/>
          </a:prstGeom>
          <a:noFill/>
          <a:ln>
            <a:noFill/>
          </a:ln>
        </p:spPr>
      </p:pic>
      <p:sp>
        <p:nvSpPr>
          <p:cNvPr id="15" name="Google Shape;15;p4"/>
          <p:cNvSpPr txBox="1"/>
          <p:nvPr/>
        </p:nvSpPr>
        <p:spPr>
          <a:xfrm>
            <a:off x="10421001" y="6418670"/>
            <a:ext cx="867338" cy="3028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accent1"/>
                </a:solidFill>
                <a:latin typeface="Libre Franklin Medium"/>
                <a:ea typeface="Libre Franklin Medium"/>
                <a:cs typeface="Libre Franklin Medium"/>
                <a:sym typeface="Libre Franklin Medium"/>
              </a:rPr>
              <a:t>ncat.edu</a:t>
            </a:r>
            <a:endParaRPr sz="1400" b="0" i="0" u="none" strike="noStrike" cap="none">
              <a:solidFill>
                <a:srgbClr val="000000"/>
              </a:solidFill>
              <a:latin typeface="Arial"/>
              <a:ea typeface="Arial"/>
              <a:cs typeface="Arial"/>
              <a:sym typeface="Arial"/>
            </a:endParaRPr>
          </a:p>
        </p:txBody>
      </p:sp>
      <p:grpSp>
        <p:nvGrpSpPr>
          <p:cNvPr id="16" name="Google Shape;16;p4"/>
          <p:cNvGrpSpPr/>
          <p:nvPr/>
        </p:nvGrpSpPr>
        <p:grpSpPr>
          <a:xfrm>
            <a:off x="0" y="0"/>
            <a:ext cx="12192000" cy="6864350"/>
            <a:chOff x="0" y="-3175"/>
            <a:chExt cx="12192000" cy="6864350"/>
          </a:xfrm>
        </p:grpSpPr>
        <p:sp>
          <p:nvSpPr>
            <p:cNvPr id="17" name="Google Shape;17;p4"/>
            <p:cNvSpPr/>
            <p:nvPr/>
          </p:nvSpPr>
          <p:spPr>
            <a:xfrm>
              <a:off x="0" y="0"/>
              <a:ext cx="12192000" cy="81554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18" name="Google Shape;18;p4"/>
            <p:cNvSpPr/>
            <p:nvPr/>
          </p:nvSpPr>
          <p:spPr>
            <a:xfrm>
              <a:off x="1588" y="-3175"/>
              <a:ext cx="12188825" cy="6864350"/>
            </a:xfrm>
            <a:custGeom>
              <a:avLst/>
              <a:gdLst/>
              <a:ahLst/>
              <a:cxnLst/>
              <a:rect l="l" t="t" r="r" b="b"/>
              <a:pathLst>
                <a:path w="7678" h="4324" extrusionOk="0">
                  <a:moveTo>
                    <a:pt x="47" y="0"/>
                  </a:moveTo>
                  <a:lnTo>
                    <a:pt x="0" y="128"/>
                  </a:lnTo>
                  <a:lnTo>
                    <a:pt x="0" y="119"/>
                  </a:lnTo>
                  <a:lnTo>
                    <a:pt x="43" y="0"/>
                  </a:lnTo>
                  <a:lnTo>
                    <a:pt x="47" y="0"/>
                  </a:lnTo>
                  <a:close/>
                  <a:moveTo>
                    <a:pt x="94" y="0"/>
                  </a:moveTo>
                  <a:lnTo>
                    <a:pt x="0" y="259"/>
                  </a:lnTo>
                  <a:lnTo>
                    <a:pt x="0" y="268"/>
                  </a:lnTo>
                  <a:lnTo>
                    <a:pt x="98" y="0"/>
                  </a:lnTo>
                  <a:lnTo>
                    <a:pt x="94" y="0"/>
                  </a:lnTo>
                  <a:close/>
                  <a:moveTo>
                    <a:pt x="146" y="0"/>
                  </a:moveTo>
                  <a:lnTo>
                    <a:pt x="0" y="399"/>
                  </a:lnTo>
                  <a:lnTo>
                    <a:pt x="0" y="408"/>
                  </a:lnTo>
                  <a:lnTo>
                    <a:pt x="149" y="0"/>
                  </a:lnTo>
                  <a:lnTo>
                    <a:pt x="146" y="0"/>
                  </a:lnTo>
                  <a:close/>
                  <a:moveTo>
                    <a:pt x="197" y="0"/>
                  </a:moveTo>
                  <a:lnTo>
                    <a:pt x="0" y="539"/>
                  </a:lnTo>
                  <a:lnTo>
                    <a:pt x="0" y="549"/>
                  </a:lnTo>
                  <a:lnTo>
                    <a:pt x="200" y="0"/>
                  </a:lnTo>
                  <a:lnTo>
                    <a:pt x="197" y="0"/>
                  </a:lnTo>
                  <a:close/>
                  <a:moveTo>
                    <a:pt x="248" y="0"/>
                  </a:moveTo>
                  <a:lnTo>
                    <a:pt x="0" y="680"/>
                  </a:lnTo>
                  <a:lnTo>
                    <a:pt x="0" y="689"/>
                  </a:lnTo>
                  <a:lnTo>
                    <a:pt x="251" y="0"/>
                  </a:lnTo>
                  <a:lnTo>
                    <a:pt x="248" y="0"/>
                  </a:lnTo>
                  <a:close/>
                  <a:moveTo>
                    <a:pt x="299" y="0"/>
                  </a:moveTo>
                  <a:lnTo>
                    <a:pt x="0" y="820"/>
                  </a:lnTo>
                  <a:lnTo>
                    <a:pt x="0" y="829"/>
                  </a:lnTo>
                  <a:lnTo>
                    <a:pt x="302" y="0"/>
                  </a:lnTo>
                  <a:lnTo>
                    <a:pt x="299" y="0"/>
                  </a:lnTo>
                  <a:close/>
                  <a:moveTo>
                    <a:pt x="350" y="0"/>
                  </a:moveTo>
                  <a:lnTo>
                    <a:pt x="0" y="960"/>
                  </a:lnTo>
                  <a:lnTo>
                    <a:pt x="0" y="969"/>
                  </a:lnTo>
                  <a:lnTo>
                    <a:pt x="353" y="0"/>
                  </a:lnTo>
                  <a:lnTo>
                    <a:pt x="350" y="0"/>
                  </a:lnTo>
                  <a:close/>
                  <a:moveTo>
                    <a:pt x="401" y="0"/>
                  </a:moveTo>
                  <a:lnTo>
                    <a:pt x="0" y="1099"/>
                  </a:lnTo>
                  <a:lnTo>
                    <a:pt x="0" y="1109"/>
                  </a:lnTo>
                  <a:lnTo>
                    <a:pt x="404" y="0"/>
                  </a:lnTo>
                  <a:lnTo>
                    <a:pt x="401" y="0"/>
                  </a:lnTo>
                  <a:close/>
                  <a:moveTo>
                    <a:pt x="452" y="0"/>
                  </a:moveTo>
                  <a:lnTo>
                    <a:pt x="0" y="1239"/>
                  </a:lnTo>
                  <a:lnTo>
                    <a:pt x="0" y="1249"/>
                  </a:lnTo>
                  <a:lnTo>
                    <a:pt x="455" y="0"/>
                  </a:lnTo>
                  <a:lnTo>
                    <a:pt x="452" y="0"/>
                  </a:lnTo>
                  <a:close/>
                  <a:moveTo>
                    <a:pt x="503" y="0"/>
                  </a:moveTo>
                  <a:lnTo>
                    <a:pt x="0" y="1379"/>
                  </a:lnTo>
                  <a:lnTo>
                    <a:pt x="0" y="1389"/>
                  </a:lnTo>
                  <a:lnTo>
                    <a:pt x="507" y="0"/>
                  </a:lnTo>
                  <a:lnTo>
                    <a:pt x="503" y="0"/>
                  </a:lnTo>
                  <a:close/>
                  <a:moveTo>
                    <a:pt x="2034" y="0"/>
                  </a:moveTo>
                  <a:lnTo>
                    <a:pt x="459" y="4324"/>
                  </a:lnTo>
                  <a:lnTo>
                    <a:pt x="462" y="4324"/>
                  </a:lnTo>
                  <a:lnTo>
                    <a:pt x="2038" y="0"/>
                  </a:lnTo>
                  <a:lnTo>
                    <a:pt x="2034" y="0"/>
                  </a:lnTo>
                  <a:close/>
                  <a:moveTo>
                    <a:pt x="1983" y="0"/>
                  </a:moveTo>
                  <a:lnTo>
                    <a:pt x="408" y="4324"/>
                  </a:lnTo>
                  <a:lnTo>
                    <a:pt x="411" y="4324"/>
                  </a:lnTo>
                  <a:lnTo>
                    <a:pt x="1987" y="0"/>
                  </a:lnTo>
                  <a:lnTo>
                    <a:pt x="1983" y="0"/>
                  </a:lnTo>
                  <a:close/>
                  <a:moveTo>
                    <a:pt x="2086" y="0"/>
                  </a:moveTo>
                  <a:lnTo>
                    <a:pt x="510" y="4324"/>
                  </a:lnTo>
                  <a:lnTo>
                    <a:pt x="513" y="4324"/>
                  </a:lnTo>
                  <a:lnTo>
                    <a:pt x="2089" y="0"/>
                  </a:lnTo>
                  <a:lnTo>
                    <a:pt x="2086" y="0"/>
                  </a:lnTo>
                  <a:close/>
                  <a:moveTo>
                    <a:pt x="2137" y="0"/>
                  </a:moveTo>
                  <a:lnTo>
                    <a:pt x="561" y="4324"/>
                  </a:lnTo>
                  <a:lnTo>
                    <a:pt x="564" y="4324"/>
                  </a:lnTo>
                  <a:lnTo>
                    <a:pt x="2140" y="0"/>
                  </a:lnTo>
                  <a:lnTo>
                    <a:pt x="2137" y="0"/>
                  </a:lnTo>
                  <a:close/>
                  <a:moveTo>
                    <a:pt x="2188" y="0"/>
                  </a:moveTo>
                  <a:lnTo>
                    <a:pt x="612" y="4324"/>
                  </a:lnTo>
                  <a:lnTo>
                    <a:pt x="615" y="4324"/>
                  </a:lnTo>
                  <a:lnTo>
                    <a:pt x="2191" y="0"/>
                  </a:lnTo>
                  <a:lnTo>
                    <a:pt x="2188" y="0"/>
                  </a:lnTo>
                  <a:close/>
                  <a:moveTo>
                    <a:pt x="2239" y="0"/>
                  </a:moveTo>
                  <a:lnTo>
                    <a:pt x="663" y="4324"/>
                  </a:lnTo>
                  <a:lnTo>
                    <a:pt x="666" y="4324"/>
                  </a:lnTo>
                  <a:lnTo>
                    <a:pt x="2242" y="0"/>
                  </a:lnTo>
                  <a:lnTo>
                    <a:pt x="2239" y="0"/>
                  </a:lnTo>
                  <a:close/>
                  <a:moveTo>
                    <a:pt x="2290" y="0"/>
                  </a:moveTo>
                  <a:lnTo>
                    <a:pt x="714" y="4324"/>
                  </a:lnTo>
                  <a:lnTo>
                    <a:pt x="718" y="4324"/>
                  </a:lnTo>
                  <a:lnTo>
                    <a:pt x="2293" y="0"/>
                  </a:lnTo>
                  <a:lnTo>
                    <a:pt x="2290" y="0"/>
                  </a:lnTo>
                  <a:close/>
                  <a:moveTo>
                    <a:pt x="2341" y="0"/>
                  </a:moveTo>
                  <a:lnTo>
                    <a:pt x="765" y="4324"/>
                  </a:lnTo>
                  <a:lnTo>
                    <a:pt x="769" y="4324"/>
                  </a:lnTo>
                  <a:lnTo>
                    <a:pt x="2344" y="0"/>
                  </a:lnTo>
                  <a:lnTo>
                    <a:pt x="2341" y="0"/>
                  </a:lnTo>
                  <a:close/>
                  <a:moveTo>
                    <a:pt x="2392" y="0"/>
                  </a:moveTo>
                  <a:lnTo>
                    <a:pt x="816" y="4324"/>
                  </a:lnTo>
                  <a:lnTo>
                    <a:pt x="820" y="4324"/>
                  </a:lnTo>
                  <a:lnTo>
                    <a:pt x="2395" y="0"/>
                  </a:lnTo>
                  <a:lnTo>
                    <a:pt x="2392" y="0"/>
                  </a:lnTo>
                  <a:close/>
                  <a:moveTo>
                    <a:pt x="2443" y="0"/>
                  </a:moveTo>
                  <a:lnTo>
                    <a:pt x="867" y="4324"/>
                  </a:lnTo>
                  <a:lnTo>
                    <a:pt x="871" y="4324"/>
                  </a:lnTo>
                  <a:lnTo>
                    <a:pt x="2447" y="0"/>
                  </a:lnTo>
                  <a:lnTo>
                    <a:pt x="2443" y="0"/>
                  </a:lnTo>
                  <a:close/>
                  <a:moveTo>
                    <a:pt x="2494" y="0"/>
                  </a:moveTo>
                  <a:lnTo>
                    <a:pt x="918" y="4324"/>
                  </a:lnTo>
                  <a:lnTo>
                    <a:pt x="922" y="4324"/>
                  </a:lnTo>
                  <a:lnTo>
                    <a:pt x="2498" y="0"/>
                  </a:lnTo>
                  <a:lnTo>
                    <a:pt x="2494" y="0"/>
                  </a:lnTo>
                  <a:close/>
                  <a:moveTo>
                    <a:pt x="2545" y="0"/>
                  </a:moveTo>
                  <a:lnTo>
                    <a:pt x="969" y="4324"/>
                  </a:lnTo>
                  <a:lnTo>
                    <a:pt x="973" y="4324"/>
                  </a:lnTo>
                  <a:lnTo>
                    <a:pt x="2549" y="0"/>
                  </a:lnTo>
                  <a:lnTo>
                    <a:pt x="2545" y="0"/>
                  </a:lnTo>
                  <a:close/>
                  <a:moveTo>
                    <a:pt x="2596" y="0"/>
                  </a:moveTo>
                  <a:lnTo>
                    <a:pt x="1021" y="4324"/>
                  </a:lnTo>
                  <a:lnTo>
                    <a:pt x="1024" y="4324"/>
                  </a:lnTo>
                  <a:lnTo>
                    <a:pt x="2600" y="0"/>
                  </a:lnTo>
                  <a:lnTo>
                    <a:pt x="2596" y="0"/>
                  </a:lnTo>
                  <a:close/>
                  <a:moveTo>
                    <a:pt x="2647" y="0"/>
                  </a:moveTo>
                  <a:lnTo>
                    <a:pt x="1072" y="4324"/>
                  </a:lnTo>
                  <a:lnTo>
                    <a:pt x="1075" y="4324"/>
                  </a:lnTo>
                  <a:lnTo>
                    <a:pt x="2651" y="0"/>
                  </a:lnTo>
                  <a:lnTo>
                    <a:pt x="2647" y="0"/>
                  </a:lnTo>
                  <a:close/>
                  <a:moveTo>
                    <a:pt x="2699" y="0"/>
                  </a:moveTo>
                  <a:lnTo>
                    <a:pt x="1123" y="4324"/>
                  </a:lnTo>
                  <a:lnTo>
                    <a:pt x="1126" y="4324"/>
                  </a:lnTo>
                  <a:lnTo>
                    <a:pt x="2702" y="0"/>
                  </a:lnTo>
                  <a:lnTo>
                    <a:pt x="2699" y="0"/>
                  </a:lnTo>
                  <a:close/>
                  <a:moveTo>
                    <a:pt x="2750" y="0"/>
                  </a:moveTo>
                  <a:lnTo>
                    <a:pt x="1174" y="4324"/>
                  </a:lnTo>
                  <a:lnTo>
                    <a:pt x="1177" y="4324"/>
                  </a:lnTo>
                  <a:lnTo>
                    <a:pt x="2753" y="0"/>
                  </a:lnTo>
                  <a:lnTo>
                    <a:pt x="2750" y="0"/>
                  </a:lnTo>
                  <a:close/>
                  <a:moveTo>
                    <a:pt x="2801" y="0"/>
                  </a:moveTo>
                  <a:lnTo>
                    <a:pt x="1225" y="4324"/>
                  </a:lnTo>
                  <a:lnTo>
                    <a:pt x="1228" y="4324"/>
                  </a:lnTo>
                  <a:lnTo>
                    <a:pt x="2804" y="0"/>
                  </a:lnTo>
                  <a:lnTo>
                    <a:pt x="2801" y="0"/>
                  </a:lnTo>
                  <a:close/>
                  <a:moveTo>
                    <a:pt x="2852" y="0"/>
                  </a:moveTo>
                  <a:lnTo>
                    <a:pt x="1276" y="4324"/>
                  </a:lnTo>
                  <a:lnTo>
                    <a:pt x="1279" y="4324"/>
                  </a:lnTo>
                  <a:lnTo>
                    <a:pt x="2855" y="0"/>
                  </a:lnTo>
                  <a:lnTo>
                    <a:pt x="2852" y="0"/>
                  </a:lnTo>
                  <a:close/>
                  <a:moveTo>
                    <a:pt x="2903" y="0"/>
                  </a:moveTo>
                  <a:lnTo>
                    <a:pt x="1327" y="4324"/>
                  </a:lnTo>
                  <a:lnTo>
                    <a:pt x="1330" y="4324"/>
                  </a:lnTo>
                  <a:lnTo>
                    <a:pt x="2906" y="0"/>
                  </a:lnTo>
                  <a:lnTo>
                    <a:pt x="2903" y="0"/>
                  </a:lnTo>
                  <a:close/>
                  <a:moveTo>
                    <a:pt x="2954" y="0"/>
                  </a:moveTo>
                  <a:lnTo>
                    <a:pt x="1378" y="4324"/>
                  </a:lnTo>
                  <a:lnTo>
                    <a:pt x="1382" y="4324"/>
                  </a:lnTo>
                  <a:lnTo>
                    <a:pt x="2957" y="0"/>
                  </a:lnTo>
                  <a:lnTo>
                    <a:pt x="2954" y="0"/>
                  </a:lnTo>
                  <a:close/>
                  <a:moveTo>
                    <a:pt x="3005" y="0"/>
                  </a:moveTo>
                  <a:lnTo>
                    <a:pt x="1429" y="4324"/>
                  </a:lnTo>
                  <a:lnTo>
                    <a:pt x="1433" y="4324"/>
                  </a:lnTo>
                  <a:lnTo>
                    <a:pt x="3008" y="0"/>
                  </a:lnTo>
                  <a:lnTo>
                    <a:pt x="3005" y="0"/>
                  </a:lnTo>
                  <a:close/>
                  <a:moveTo>
                    <a:pt x="3056" y="0"/>
                  </a:moveTo>
                  <a:lnTo>
                    <a:pt x="1480" y="4324"/>
                  </a:lnTo>
                  <a:lnTo>
                    <a:pt x="1484" y="4324"/>
                  </a:lnTo>
                  <a:lnTo>
                    <a:pt x="3059" y="0"/>
                  </a:lnTo>
                  <a:lnTo>
                    <a:pt x="3056" y="0"/>
                  </a:lnTo>
                  <a:close/>
                  <a:moveTo>
                    <a:pt x="3107" y="0"/>
                  </a:moveTo>
                  <a:lnTo>
                    <a:pt x="1531" y="4324"/>
                  </a:lnTo>
                  <a:lnTo>
                    <a:pt x="1535" y="4324"/>
                  </a:lnTo>
                  <a:lnTo>
                    <a:pt x="3111" y="0"/>
                  </a:lnTo>
                  <a:lnTo>
                    <a:pt x="3107" y="0"/>
                  </a:lnTo>
                  <a:close/>
                  <a:moveTo>
                    <a:pt x="3158" y="0"/>
                  </a:moveTo>
                  <a:lnTo>
                    <a:pt x="1582" y="4324"/>
                  </a:lnTo>
                  <a:lnTo>
                    <a:pt x="1586" y="4324"/>
                  </a:lnTo>
                  <a:lnTo>
                    <a:pt x="3162" y="0"/>
                  </a:lnTo>
                  <a:lnTo>
                    <a:pt x="3158" y="0"/>
                  </a:lnTo>
                  <a:close/>
                  <a:moveTo>
                    <a:pt x="3209" y="0"/>
                  </a:moveTo>
                  <a:lnTo>
                    <a:pt x="1634" y="4324"/>
                  </a:lnTo>
                  <a:lnTo>
                    <a:pt x="1637" y="4324"/>
                  </a:lnTo>
                  <a:lnTo>
                    <a:pt x="3213" y="0"/>
                  </a:lnTo>
                  <a:lnTo>
                    <a:pt x="3209" y="0"/>
                  </a:lnTo>
                  <a:close/>
                  <a:moveTo>
                    <a:pt x="3260" y="0"/>
                  </a:moveTo>
                  <a:lnTo>
                    <a:pt x="1685" y="4324"/>
                  </a:lnTo>
                  <a:lnTo>
                    <a:pt x="1688" y="4324"/>
                  </a:lnTo>
                  <a:lnTo>
                    <a:pt x="3264" y="0"/>
                  </a:lnTo>
                  <a:lnTo>
                    <a:pt x="3260" y="0"/>
                  </a:lnTo>
                  <a:close/>
                  <a:moveTo>
                    <a:pt x="3311" y="0"/>
                  </a:moveTo>
                  <a:lnTo>
                    <a:pt x="1736" y="4324"/>
                  </a:lnTo>
                  <a:lnTo>
                    <a:pt x="1739" y="4324"/>
                  </a:lnTo>
                  <a:lnTo>
                    <a:pt x="3315" y="0"/>
                  </a:lnTo>
                  <a:lnTo>
                    <a:pt x="3311" y="0"/>
                  </a:lnTo>
                  <a:close/>
                  <a:moveTo>
                    <a:pt x="3363" y="0"/>
                  </a:moveTo>
                  <a:lnTo>
                    <a:pt x="1787" y="4324"/>
                  </a:lnTo>
                  <a:lnTo>
                    <a:pt x="1790" y="4324"/>
                  </a:lnTo>
                  <a:lnTo>
                    <a:pt x="3366" y="0"/>
                  </a:lnTo>
                  <a:lnTo>
                    <a:pt x="3363" y="0"/>
                  </a:lnTo>
                  <a:close/>
                  <a:moveTo>
                    <a:pt x="3414" y="0"/>
                  </a:moveTo>
                  <a:lnTo>
                    <a:pt x="1838" y="4324"/>
                  </a:lnTo>
                  <a:lnTo>
                    <a:pt x="1841" y="4324"/>
                  </a:lnTo>
                  <a:lnTo>
                    <a:pt x="3417" y="0"/>
                  </a:lnTo>
                  <a:lnTo>
                    <a:pt x="3414" y="0"/>
                  </a:lnTo>
                  <a:close/>
                  <a:moveTo>
                    <a:pt x="3465" y="0"/>
                  </a:moveTo>
                  <a:lnTo>
                    <a:pt x="1889" y="4324"/>
                  </a:lnTo>
                  <a:lnTo>
                    <a:pt x="1892" y="4324"/>
                  </a:lnTo>
                  <a:lnTo>
                    <a:pt x="3468" y="0"/>
                  </a:lnTo>
                  <a:lnTo>
                    <a:pt x="3465" y="0"/>
                  </a:lnTo>
                  <a:close/>
                  <a:moveTo>
                    <a:pt x="3516" y="0"/>
                  </a:moveTo>
                  <a:lnTo>
                    <a:pt x="1939" y="4324"/>
                  </a:lnTo>
                  <a:lnTo>
                    <a:pt x="1942" y="4324"/>
                  </a:lnTo>
                  <a:lnTo>
                    <a:pt x="3519" y="0"/>
                  </a:lnTo>
                  <a:lnTo>
                    <a:pt x="3516" y="0"/>
                  </a:lnTo>
                  <a:close/>
                  <a:moveTo>
                    <a:pt x="3567" y="0"/>
                  </a:moveTo>
                  <a:lnTo>
                    <a:pt x="1990" y="4324"/>
                  </a:lnTo>
                  <a:lnTo>
                    <a:pt x="1993" y="4324"/>
                  </a:lnTo>
                  <a:lnTo>
                    <a:pt x="3570" y="0"/>
                  </a:lnTo>
                  <a:lnTo>
                    <a:pt x="3567" y="0"/>
                  </a:lnTo>
                  <a:close/>
                  <a:moveTo>
                    <a:pt x="3618" y="0"/>
                  </a:moveTo>
                  <a:lnTo>
                    <a:pt x="2041" y="4324"/>
                  </a:lnTo>
                  <a:lnTo>
                    <a:pt x="2045" y="4324"/>
                  </a:lnTo>
                  <a:lnTo>
                    <a:pt x="3621" y="0"/>
                  </a:lnTo>
                  <a:lnTo>
                    <a:pt x="3618" y="0"/>
                  </a:lnTo>
                  <a:close/>
                  <a:moveTo>
                    <a:pt x="3669" y="0"/>
                  </a:moveTo>
                  <a:lnTo>
                    <a:pt x="2092" y="4324"/>
                  </a:lnTo>
                  <a:lnTo>
                    <a:pt x="2096" y="4324"/>
                  </a:lnTo>
                  <a:lnTo>
                    <a:pt x="3672" y="0"/>
                  </a:lnTo>
                  <a:lnTo>
                    <a:pt x="3669" y="0"/>
                  </a:lnTo>
                  <a:close/>
                  <a:moveTo>
                    <a:pt x="3720" y="0"/>
                  </a:moveTo>
                  <a:lnTo>
                    <a:pt x="2143" y="4324"/>
                  </a:lnTo>
                  <a:lnTo>
                    <a:pt x="2147" y="4324"/>
                  </a:lnTo>
                  <a:lnTo>
                    <a:pt x="3724" y="0"/>
                  </a:lnTo>
                  <a:lnTo>
                    <a:pt x="3720" y="0"/>
                  </a:lnTo>
                  <a:close/>
                  <a:moveTo>
                    <a:pt x="3771" y="0"/>
                  </a:moveTo>
                  <a:lnTo>
                    <a:pt x="2194" y="4324"/>
                  </a:lnTo>
                  <a:lnTo>
                    <a:pt x="2198" y="4324"/>
                  </a:lnTo>
                  <a:lnTo>
                    <a:pt x="3775" y="0"/>
                  </a:lnTo>
                  <a:lnTo>
                    <a:pt x="3771" y="0"/>
                  </a:lnTo>
                  <a:close/>
                  <a:moveTo>
                    <a:pt x="3822" y="0"/>
                  </a:moveTo>
                  <a:lnTo>
                    <a:pt x="2245" y="4324"/>
                  </a:lnTo>
                  <a:lnTo>
                    <a:pt x="2249" y="4324"/>
                  </a:lnTo>
                  <a:lnTo>
                    <a:pt x="3826" y="0"/>
                  </a:lnTo>
                  <a:lnTo>
                    <a:pt x="3822" y="0"/>
                  </a:lnTo>
                  <a:close/>
                  <a:moveTo>
                    <a:pt x="3873" y="0"/>
                  </a:moveTo>
                  <a:lnTo>
                    <a:pt x="2297" y="4324"/>
                  </a:lnTo>
                  <a:lnTo>
                    <a:pt x="2300" y="4324"/>
                  </a:lnTo>
                  <a:lnTo>
                    <a:pt x="3877" y="0"/>
                  </a:lnTo>
                  <a:lnTo>
                    <a:pt x="3873" y="0"/>
                  </a:lnTo>
                  <a:close/>
                  <a:moveTo>
                    <a:pt x="3924" y="0"/>
                  </a:moveTo>
                  <a:lnTo>
                    <a:pt x="2348" y="4324"/>
                  </a:lnTo>
                  <a:lnTo>
                    <a:pt x="2351" y="4324"/>
                  </a:lnTo>
                  <a:lnTo>
                    <a:pt x="3928" y="0"/>
                  </a:lnTo>
                  <a:lnTo>
                    <a:pt x="3924" y="0"/>
                  </a:lnTo>
                  <a:close/>
                  <a:moveTo>
                    <a:pt x="3975" y="0"/>
                  </a:moveTo>
                  <a:lnTo>
                    <a:pt x="2399" y="4324"/>
                  </a:lnTo>
                  <a:lnTo>
                    <a:pt x="2402" y="4324"/>
                  </a:lnTo>
                  <a:lnTo>
                    <a:pt x="3979" y="0"/>
                  </a:lnTo>
                  <a:lnTo>
                    <a:pt x="3975" y="0"/>
                  </a:lnTo>
                  <a:close/>
                  <a:moveTo>
                    <a:pt x="4027" y="0"/>
                  </a:moveTo>
                  <a:lnTo>
                    <a:pt x="2450" y="4324"/>
                  </a:lnTo>
                  <a:lnTo>
                    <a:pt x="2453" y="4324"/>
                  </a:lnTo>
                  <a:lnTo>
                    <a:pt x="4030" y="0"/>
                  </a:lnTo>
                  <a:lnTo>
                    <a:pt x="4027" y="0"/>
                  </a:lnTo>
                  <a:close/>
                  <a:moveTo>
                    <a:pt x="4078" y="0"/>
                  </a:moveTo>
                  <a:lnTo>
                    <a:pt x="2501" y="4324"/>
                  </a:lnTo>
                  <a:lnTo>
                    <a:pt x="2504" y="4324"/>
                  </a:lnTo>
                  <a:lnTo>
                    <a:pt x="4081" y="0"/>
                  </a:lnTo>
                  <a:lnTo>
                    <a:pt x="4078" y="0"/>
                  </a:lnTo>
                  <a:close/>
                  <a:moveTo>
                    <a:pt x="4129" y="0"/>
                  </a:moveTo>
                  <a:lnTo>
                    <a:pt x="2552" y="4324"/>
                  </a:lnTo>
                  <a:lnTo>
                    <a:pt x="2555" y="4324"/>
                  </a:lnTo>
                  <a:lnTo>
                    <a:pt x="4132" y="0"/>
                  </a:lnTo>
                  <a:lnTo>
                    <a:pt x="4129" y="0"/>
                  </a:lnTo>
                  <a:close/>
                  <a:moveTo>
                    <a:pt x="4180" y="0"/>
                  </a:moveTo>
                  <a:lnTo>
                    <a:pt x="2603" y="4324"/>
                  </a:lnTo>
                  <a:lnTo>
                    <a:pt x="2606" y="4324"/>
                  </a:lnTo>
                  <a:lnTo>
                    <a:pt x="4183" y="0"/>
                  </a:lnTo>
                  <a:lnTo>
                    <a:pt x="4180" y="0"/>
                  </a:lnTo>
                  <a:close/>
                  <a:moveTo>
                    <a:pt x="4231" y="0"/>
                  </a:moveTo>
                  <a:lnTo>
                    <a:pt x="2654" y="4324"/>
                  </a:lnTo>
                  <a:lnTo>
                    <a:pt x="2658" y="4324"/>
                  </a:lnTo>
                  <a:lnTo>
                    <a:pt x="4234" y="0"/>
                  </a:lnTo>
                  <a:lnTo>
                    <a:pt x="4231" y="0"/>
                  </a:lnTo>
                  <a:close/>
                  <a:moveTo>
                    <a:pt x="554" y="0"/>
                  </a:moveTo>
                  <a:lnTo>
                    <a:pt x="0" y="1519"/>
                  </a:lnTo>
                  <a:lnTo>
                    <a:pt x="0" y="1529"/>
                  </a:lnTo>
                  <a:lnTo>
                    <a:pt x="558" y="0"/>
                  </a:lnTo>
                  <a:lnTo>
                    <a:pt x="554" y="0"/>
                  </a:lnTo>
                  <a:close/>
                  <a:moveTo>
                    <a:pt x="605" y="0"/>
                  </a:moveTo>
                  <a:lnTo>
                    <a:pt x="0" y="1660"/>
                  </a:lnTo>
                  <a:lnTo>
                    <a:pt x="0" y="1670"/>
                  </a:lnTo>
                  <a:lnTo>
                    <a:pt x="609" y="0"/>
                  </a:lnTo>
                  <a:lnTo>
                    <a:pt x="605" y="0"/>
                  </a:lnTo>
                  <a:close/>
                  <a:moveTo>
                    <a:pt x="656" y="0"/>
                  </a:moveTo>
                  <a:lnTo>
                    <a:pt x="0" y="1800"/>
                  </a:lnTo>
                  <a:lnTo>
                    <a:pt x="0" y="1810"/>
                  </a:lnTo>
                  <a:lnTo>
                    <a:pt x="660" y="0"/>
                  </a:lnTo>
                  <a:lnTo>
                    <a:pt x="656" y="0"/>
                  </a:lnTo>
                  <a:close/>
                  <a:moveTo>
                    <a:pt x="707" y="0"/>
                  </a:moveTo>
                  <a:lnTo>
                    <a:pt x="0" y="1940"/>
                  </a:lnTo>
                  <a:lnTo>
                    <a:pt x="0" y="1950"/>
                  </a:lnTo>
                  <a:lnTo>
                    <a:pt x="711" y="0"/>
                  </a:lnTo>
                  <a:lnTo>
                    <a:pt x="707" y="0"/>
                  </a:lnTo>
                  <a:close/>
                  <a:moveTo>
                    <a:pt x="758" y="0"/>
                  </a:moveTo>
                  <a:lnTo>
                    <a:pt x="0" y="2080"/>
                  </a:lnTo>
                  <a:lnTo>
                    <a:pt x="0" y="2089"/>
                  </a:lnTo>
                  <a:lnTo>
                    <a:pt x="762" y="0"/>
                  </a:lnTo>
                  <a:lnTo>
                    <a:pt x="758" y="0"/>
                  </a:lnTo>
                  <a:close/>
                  <a:moveTo>
                    <a:pt x="810" y="0"/>
                  </a:moveTo>
                  <a:lnTo>
                    <a:pt x="0" y="2220"/>
                  </a:lnTo>
                  <a:lnTo>
                    <a:pt x="0" y="2229"/>
                  </a:lnTo>
                  <a:lnTo>
                    <a:pt x="813" y="0"/>
                  </a:lnTo>
                  <a:lnTo>
                    <a:pt x="810" y="0"/>
                  </a:lnTo>
                  <a:close/>
                  <a:moveTo>
                    <a:pt x="861" y="0"/>
                  </a:moveTo>
                  <a:lnTo>
                    <a:pt x="0" y="2360"/>
                  </a:lnTo>
                  <a:lnTo>
                    <a:pt x="0" y="2369"/>
                  </a:lnTo>
                  <a:lnTo>
                    <a:pt x="864" y="0"/>
                  </a:lnTo>
                  <a:lnTo>
                    <a:pt x="861" y="0"/>
                  </a:lnTo>
                  <a:close/>
                  <a:moveTo>
                    <a:pt x="912" y="0"/>
                  </a:moveTo>
                  <a:lnTo>
                    <a:pt x="0" y="2500"/>
                  </a:lnTo>
                  <a:lnTo>
                    <a:pt x="0" y="2509"/>
                  </a:lnTo>
                  <a:lnTo>
                    <a:pt x="915" y="0"/>
                  </a:lnTo>
                  <a:lnTo>
                    <a:pt x="912" y="0"/>
                  </a:lnTo>
                  <a:close/>
                  <a:moveTo>
                    <a:pt x="963" y="0"/>
                  </a:moveTo>
                  <a:lnTo>
                    <a:pt x="0" y="2640"/>
                  </a:lnTo>
                  <a:lnTo>
                    <a:pt x="0" y="2649"/>
                  </a:lnTo>
                  <a:lnTo>
                    <a:pt x="966" y="0"/>
                  </a:lnTo>
                  <a:lnTo>
                    <a:pt x="963" y="0"/>
                  </a:lnTo>
                  <a:close/>
                  <a:moveTo>
                    <a:pt x="1014" y="0"/>
                  </a:moveTo>
                  <a:lnTo>
                    <a:pt x="0" y="2781"/>
                  </a:lnTo>
                  <a:lnTo>
                    <a:pt x="0" y="2790"/>
                  </a:lnTo>
                  <a:lnTo>
                    <a:pt x="1017" y="0"/>
                  </a:lnTo>
                  <a:lnTo>
                    <a:pt x="1014" y="0"/>
                  </a:lnTo>
                  <a:close/>
                  <a:moveTo>
                    <a:pt x="1065" y="0"/>
                  </a:moveTo>
                  <a:lnTo>
                    <a:pt x="0" y="2921"/>
                  </a:lnTo>
                  <a:lnTo>
                    <a:pt x="0" y="2930"/>
                  </a:lnTo>
                  <a:lnTo>
                    <a:pt x="1068" y="0"/>
                  </a:lnTo>
                  <a:lnTo>
                    <a:pt x="1065" y="0"/>
                  </a:lnTo>
                  <a:close/>
                  <a:moveTo>
                    <a:pt x="1116" y="0"/>
                  </a:moveTo>
                  <a:lnTo>
                    <a:pt x="0" y="3061"/>
                  </a:lnTo>
                  <a:lnTo>
                    <a:pt x="0" y="3070"/>
                  </a:lnTo>
                  <a:lnTo>
                    <a:pt x="1119" y="0"/>
                  </a:lnTo>
                  <a:lnTo>
                    <a:pt x="1116" y="0"/>
                  </a:lnTo>
                  <a:close/>
                  <a:moveTo>
                    <a:pt x="1167" y="0"/>
                  </a:moveTo>
                  <a:lnTo>
                    <a:pt x="0" y="3201"/>
                  </a:lnTo>
                  <a:lnTo>
                    <a:pt x="0" y="3210"/>
                  </a:lnTo>
                  <a:lnTo>
                    <a:pt x="1171" y="0"/>
                  </a:lnTo>
                  <a:lnTo>
                    <a:pt x="1167" y="0"/>
                  </a:lnTo>
                  <a:close/>
                  <a:moveTo>
                    <a:pt x="1218" y="0"/>
                  </a:moveTo>
                  <a:lnTo>
                    <a:pt x="0" y="3341"/>
                  </a:lnTo>
                  <a:lnTo>
                    <a:pt x="0" y="3350"/>
                  </a:lnTo>
                  <a:lnTo>
                    <a:pt x="1222" y="0"/>
                  </a:lnTo>
                  <a:lnTo>
                    <a:pt x="1218" y="0"/>
                  </a:lnTo>
                  <a:close/>
                  <a:moveTo>
                    <a:pt x="1269" y="0"/>
                  </a:moveTo>
                  <a:lnTo>
                    <a:pt x="0" y="3481"/>
                  </a:lnTo>
                  <a:lnTo>
                    <a:pt x="0" y="3490"/>
                  </a:lnTo>
                  <a:lnTo>
                    <a:pt x="1273" y="0"/>
                  </a:lnTo>
                  <a:lnTo>
                    <a:pt x="1269" y="0"/>
                  </a:lnTo>
                  <a:close/>
                  <a:moveTo>
                    <a:pt x="1320" y="0"/>
                  </a:moveTo>
                  <a:lnTo>
                    <a:pt x="0" y="3620"/>
                  </a:lnTo>
                  <a:lnTo>
                    <a:pt x="0" y="3630"/>
                  </a:lnTo>
                  <a:lnTo>
                    <a:pt x="1324" y="0"/>
                  </a:lnTo>
                  <a:lnTo>
                    <a:pt x="1320" y="0"/>
                  </a:lnTo>
                  <a:close/>
                  <a:moveTo>
                    <a:pt x="1371" y="0"/>
                  </a:moveTo>
                  <a:lnTo>
                    <a:pt x="0" y="3760"/>
                  </a:lnTo>
                  <a:lnTo>
                    <a:pt x="0" y="3770"/>
                  </a:lnTo>
                  <a:lnTo>
                    <a:pt x="1375" y="0"/>
                  </a:lnTo>
                  <a:lnTo>
                    <a:pt x="1371" y="0"/>
                  </a:lnTo>
                  <a:close/>
                  <a:moveTo>
                    <a:pt x="1423" y="0"/>
                  </a:moveTo>
                  <a:lnTo>
                    <a:pt x="0" y="3901"/>
                  </a:lnTo>
                  <a:lnTo>
                    <a:pt x="0" y="3911"/>
                  </a:lnTo>
                  <a:lnTo>
                    <a:pt x="1426" y="0"/>
                  </a:lnTo>
                  <a:lnTo>
                    <a:pt x="1423" y="0"/>
                  </a:lnTo>
                  <a:close/>
                  <a:moveTo>
                    <a:pt x="1474" y="0"/>
                  </a:moveTo>
                  <a:lnTo>
                    <a:pt x="0" y="4041"/>
                  </a:lnTo>
                  <a:lnTo>
                    <a:pt x="0" y="4051"/>
                  </a:lnTo>
                  <a:lnTo>
                    <a:pt x="1477" y="0"/>
                  </a:lnTo>
                  <a:lnTo>
                    <a:pt x="1474" y="0"/>
                  </a:lnTo>
                  <a:close/>
                  <a:moveTo>
                    <a:pt x="1525" y="0"/>
                  </a:moveTo>
                  <a:lnTo>
                    <a:pt x="0" y="4181"/>
                  </a:lnTo>
                  <a:lnTo>
                    <a:pt x="0" y="4191"/>
                  </a:lnTo>
                  <a:lnTo>
                    <a:pt x="1528" y="0"/>
                  </a:lnTo>
                  <a:lnTo>
                    <a:pt x="1525" y="0"/>
                  </a:lnTo>
                  <a:close/>
                  <a:moveTo>
                    <a:pt x="1576" y="0"/>
                  </a:moveTo>
                  <a:lnTo>
                    <a:pt x="0" y="4321"/>
                  </a:lnTo>
                  <a:lnTo>
                    <a:pt x="0" y="4324"/>
                  </a:lnTo>
                  <a:lnTo>
                    <a:pt x="2" y="4324"/>
                  </a:lnTo>
                  <a:lnTo>
                    <a:pt x="1579" y="0"/>
                  </a:lnTo>
                  <a:lnTo>
                    <a:pt x="1576" y="0"/>
                  </a:lnTo>
                  <a:close/>
                  <a:moveTo>
                    <a:pt x="1627" y="0"/>
                  </a:moveTo>
                  <a:lnTo>
                    <a:pt x="50" y="4324"/>
                  </a:lnTo>
                  <a:lnTo>
                    <a:pt x="53" y="4324"/>
                  </a:lnTo>
                  <a:lnTo>
                    <a:pt x="1630" y="0"/>
                  </a:lnTo>
                  <a:lnTo>
                    <a:pt x="1627" y="0"/>
                  </a:lnTo>
                  <a:close/>
                  <a:moveTo>
                    <a:pt x="1678" y="0"/>
                  </a:moveTo>
                  <a:lnTo>
                    <a:pt x="101" y="4324"/>
                  </a:lnTo>
                  <a:lnTo>
                    <a:pt x="105" y="4324"/>
                  </a:lnTo>
                  <a:lnTo>
                    <a:pt x="1681" y="0"/>
                  </a:lnTo>
                  <a:lnTo>
                    <a:pt x="1678" y="0"/>
                  </a:lnTo>
                  <a:close/>
                  <a:moveTo>
                    <a:pt x="1729" y="0"/>
                  </a:moveTo>
                  <a:lnTo>
                    <a:pt x="152" y="4324"/>
                  </a:lnTo>
                  <a:lnTo>
                    <a:pt x="156" y="4324"/>
                  </a:lnTo>
                  <a:lnTo>
                    <a:pt x="1732" y="0"/>
                  </a:lnTo>
                  <a:lnTo>
                    <a:pt x="1729" y="0"/>
                  </a:lnTo>
                  <a:close/>
                  <a:moveTo>
                    <a:pt x="1780" y="0"/>
                  </a:moveTo>
                  <a:lnTo>
                    <a:pt x="203" y="4324"/>
                  </a:lnTo>
                  <a:lnTo>
                    <a:pt x="207" y="4324"/>
                  </a:lnTo>
                  <a:lnTo>
                    <a:pt x="1783" y="0"/>
                  </a:lnTo>
                  <a:lnTo>
                    <a:pt x="1780" y="0"/>
                  </a:lnTo>
                  <a:close/>
                  <a:moveTo>
                    <a:pt x="1831" y="0"/>
                  </a:moveTo>
                  <a:lnTo>
                    <a:pt x="254" y="4324"/>
                  </a:lnTo>
                  <a:lnTo>
                    <a:pt x="258" y="4324"/>
                  </a:lnTo>
                  <a:lnTo>
                    <a:pt x="1835" y="0"/>
                  </a:lnTo>
                  <a:lnTo>
                    <a:pt x="1831" y="0"/>
                  </a:lnTo>
                  <a:close/>
                  <a:moveTo>
                    <a:pt x="1882" y="0"/>
                  </a:moveTo>
                  <a:lnTo>
                    <a:pt x="305" y="4324"/>
                  </a:lnTo>
                  <a:lnTo>
                    <a:pt x="309" y="4324"/>
                  </a:lnTo>
                  <a:lnTo>
                    <a:pt x="1886" y="0"/>
                  </a:lnTo>
                  <a:lnTo>
                    <a:pt x="1882" y="0"/>
                  </a:lnTo>
                  <a:close/>
                  <a:moveTo>
                    <a:pt x="1932" y="0"/>
                  </a:moveTo>
                  <a:lnTo>
                    <a:pt x="357" y="4324"/>
                  </a:lnTo>
                  <a:lnTo>
                    <a:pt x="360" y="4324"/>
                  </a:lnTo>
                  <a:lnTo>
                    <a:pt x="1936" y="0"/>
                  </a:lnTo>
                  <a:lnTo>
                    <a:pt x="1932" y="0"/>
                  </a:lnTo>
                  <a:close/>
                  <a:moveTo>
                    <a:pt x="6631" y="0"/>
                  </a:moveTo>
                  <a:lnTo>
                    <a:pt x="5055" y="4324"/>
                  </a:lnTo>
                  <a:lnTo>
                    <a:pt x="5058" y="4324"/>
                  </a:lnTo>
                  <a:lnTo>
                    <a:pt x="6634" y="0"/>
                  </a:lnTo>
                  <a:lnTo>
                    <a:pt x="6631" y="0"/>
                  </a:lnTo>
                  <a:close/>
                  <a:moveTo>
                    <a:pt x="6580" y="0"/>
                  </a:moveTo>
                  <a:lnTo>
                    <a:pt x="5004" y="4324"/>
                  </a:lnTo>
                  <a:lnTo>
                    <a:pt x="5007" y="4324"/>
                  </a:lnTo>
                  <a:lnTo>
                    <a:pt x="6583" y="0"/>
                  </a:lnTo>
                  <a:lnTo>
                    <a:pt x="6580" y="0"/>
                  </a:lnTo>
                  <a:close/>
                  <a:moveTo>
                    <a:pt x="6682" y="0"/>
                  </a:moveTo>
                  <a:lnTo>
                    <a:pt x="5106" y="4324"/>
                  </a:lnTo>
                  <a:lnTo>
                    <a:pt x="5109" y="4324"/>
                  </a:lnTo>
                  <a:lnTo>
                    <a:pt x="6685" y="0"/>
                  </a:lnTo>
                  <a:lnTo>
                    <a:pt x="6682" y="0"/>
                  </a:lnTo>
                  <a:close/>
                  <a:moveTo>
                    <a:pt x="6733" y="0"/>
                  </a:moveTo>
                  <a:lnTo>
                    <a:pt x="5157" y="4324"/>
                  </a:lnTo>
                  <a:lnTo>
                    <a:pt x="5160" y="4324"/>
                  </a:lnTo>
                  <a:lnTo>
                    <a:pt x="6736" y="0"/>
                  </a:lnTo>
                  <a:lnTo>
                    <a:pt x="6733" y="0"/>
                  </a:lnTo>
                  <a:close/>
                  <a:moveTo>
                    <a:pt x="6784" y="0"/>
                  </a:moveTo>
                  <a:lnTo>
                    <a:pt x="5208" y="4324"/>
                  </a:lnTo>
                  <a:lnTo>
                    <a:pt x="5211" y="4324"/>
                  </a:lnTo>
                  <a:lnTo>
                    <a:pt x="6787" y="0"/>
                  </a:lnTo>
                  <a:lnTo>
                    <a:pt x="6784" y="0"/>
                  </a:lnTo>
                  <a:close/>
                  <a:moveTo>
                    <a:pt x="6835" y="0"/>
                  </a:moveTo>
                  <a:lnTo>
                    <a:pt x="5259" y="4324"/>
                  </a:lnTo>
                  <a:lnTo>
                    <a:pt x="5263" y="4324"/>
                  </a:lnTo>
                  <a:lnTo>
                    <a:pt x="6838" y="0"/>
                  </a:lnTo>
                  <a:lnTo>
                    <a:pt x="6835" y="0"/>
                  </a:lnTo>
                  <a:close/>
                  <a:moveTo>
                    <a:pt x="6886" y="0"/>
                  </a:moveTo>
                  <a:lnTo>
                    <a:pt x="5310" y="4324"/>
                  </a:lnTo>
                  <a:lnTo>
                    <a:pt x="5314" y="4324"/>
                  </a:lnTo>
                  <a:lnTo>
                    <a:pt x="6889" y="0"/>
                  </a:lnTo>
                  <a:lnTo>
                    <a:pt x="6886" y="0"/>
                  </a:lnTo>
                  <a:close/>
                  <a:moveTo>
                    <a:pt x="6937" y="0"/>
                  </a:moveTo>
                  <a:lnTo>
                    <a:pt x="5361" y="4324"/>
                  </a:lnTo>
                  <a:lnTo>
                    <a:pt x="5365" y="4324"/>
                  </a:lnTo>
                  <a:lnTo>
                    <a:pt x="6940" y="0"/>
                  </a:lnTo>
                  <a:lnTo>
                    <a:pt x="6937" y="0"/>
                  </a:lnTo>
                  <a:close/>
                  <a:moveTo>
                    <a:pt x="6988" y="0"/>
                  </a:moveTo>
                  <a:lnTo>
                    <a:pt x="5412" y="4324"/>
                  </a:lnTo>
                  <a:lnTo>
                    <a:pt x="5416" y="4324"/>
                  </a:lnTo>
                  <a:lnTo>
                    <a:pt x="6992" y="0"/>
                  </a:lnTo>
                  <a:lnTo>
                    <a:pt x="6988" y="0"/>
                  </a:lnTo>
                  <a:close/>
                  <a:moveTo>
                    <a:pt x="7039" y="0"/>
                  </a:moveTo>
                  <a:lnTo>
                    <a:pt x="5463" y="4324"/>
                  </a:lnTo>
                  <a:lnTo>
                    <a:pt x="5467" y="4324"/>
                  </a:lnTo>
                  <a:lnTo>
                    <a:pt x="7043" y="0"/>
                  </a:lnTo>
                  <a:lnTo>
                    <a:pt x="7039" y="0"/>
                  </a:lnTo>
                  <a:close/>
                  <a:moveTo>
                    <a:pt x="7090" y="0"/>
                  </a:moveTo>
                  <a:lnTo>
                    <a:pt x="5515" y="4324"/>
                  </a:lnTo>
                  <a:lnTo>
                    <a:pt x="5518" y="4324"/>
                  </a:lnTo>
                  <a:lnTo>
                    <a:pt x="7094" y="0"/>
                  </a:lnTo>
                  <a:lnTo>
                    <a:pt x="7090" y="0"/>
                  </a:lnTo>
                  <a:close/>
                  <a:moveTo>
                    <a:pt x="7141" y="0"/>
                  </a:moveTo>
                  <a:lnTo>
                    <a:pt x="5566" y="4324"/>
                  </a:lnTo>
                  <a:lnTo>
                    <a:pt x="5569" y="4324"/>
                  </a:lnTo>
                  <a:lnTo>
                    <a:pt x="7145" y="0"/>
                  </a:lnTo>
                  <a:lnTo>
                    <a:pt x="7141" y="0"/>
                  </a:lnTo>
                  <a:close/>
                  <a:moveTo>
                    <a:pt x="7192" y="0"/>
                  </a:moveTo>
                  <a:lnTo>
                    <a:pt x="5617" y="4324"/>
                  </a:lnTo>
                  <a:lnTo>
                    <a:pt x="5620" y="4324"/>
                  </a:lnTo>
                  <a:lnTo>
                    <a:pt x="7196" y="0"/>
                  </a:lnTo>
                  <a:lnTo>
                    <a:pt x="7192" y="0"/>
                  </a:lnTo>
                  <a:close/>
                  <a:moveTo>
                    <a:pt x="7244" y="0"/>
                  </a:moveTo>
                  <a:lnTo>
                    <a:pt x="5668" y="4324"/>
                  </a:lnTo>
                  <a:lnTo>
                    <a:pt x="5671" y="4324"/>
                  </a:lnTo>
                  <a:lnTo>
                    <a:pt x="7247" y="0"/>
                  </a:lnTo>
                  <a:lnTo>
                    <a:pt x="7244" y="0"/>
                  </a:lnTo>
                  <a:close/>
                  <a:moveTo>
                    <a:pt x="7295" y="0"/>
                  </a:moveTo>
                  <a:lnTo>
                    <a:pt x="5719" y="4324"/>
                  </a:lnTo>
                  <a:lnTo>
                    <a:pt x="5722" y="4324"/>
                  </a:lnTo>
                  <a:lnTo>
                    <a:pt x="7298" y="0"/>
                  </a:lnTo>
                  <a:lnTo>
                    <a:pt x="7295" y="0"/>
                  </a:lnTo>
                  <a:close/>
                  <a:moveTo>
                    <a:pt x="7346" y="0"/>
                  </a:moveTo>
                  <a:lnTo>
                    <a:pt x="5769" y="4324"/>
                  </a:lnTo>
                  <a:lnTo>
                    <a:pt x="5772" y="4324"/>
                  </a:lnTo>
                  <a:lnTo>
                    <a:pt x="7349" y="0"/>
                  </a:lnTo>
                  <a:lnTo>
                    <a:pt x="7346" y="0"/>
                  </a:lnTo>
                  <a:close/>
                  <a:moveTo>
                    <a:pt x="7397" y="0"/>
                  </a:moveTo>
                  <a:lnTo>
                    <a:pt x="5820" y="4324"/>
                  </a:lnTo>
                  <a:lnTo>
                    <a:pt x="5823" y="4324"/>
                  </a:lnTo>
                  <a:lnTo>
                    <a:pt x="7400" y="0"/>
                  </a:lnTo>
                  <a:lnTo>
                    <a:pt x="7397" y="0"/>
                  </a:lnTo>
                  <a:close/>
                  <a:moveTo>
                    <a:pt x="7448" y="0"/>
                  </a:moveTo>
                  <a:lnTo>
                    <a:pt x="5871" y="4324"/>
                  </a:lnTo>
                  <a:lnTo>
                    <a:pt x="5874" y="4324"/>
                  </a:lnTo>
                  <a:lnTo>
                    <a:pt x="7451" y="0"/>
                  </a:lnTo>
                  <a:lnTo>
                    <a:pt x="7448" y="0"/>
                  </a:lnTo>
                  <a:close/>
                  <a:moveTo>
                    <a:pt x="7499" y="0"/>
                  </a:moveTo>
                  <a:lnTo>
                    <a:pt x="5922" y="4324"/>
                  </a:lnTo>
                  <a:lnTo>
                    <a:pt x="5926" y="4324"/>
                  </a:lnTo>
                  <a:lnTo>
                    <a:pt x="7502" y="0"/>
                  </a:lnTo>
                  <a:lnTo>
                    <a:pt x="7499" y="0"/>
                  </a:lnTo>
                  <a:close/>
                  <a:moveTo>
                    <a:pt x="7550" y="0"/>
                  </a:moveTo>
                  <a:lnTo>
                    <a:pt x="5973" y="4324"/>
                  </a:lnTo>
                  <a:lnTo>
                    <a:pt x="5977" y="4324"/>
                  </a:lnTo>
                  <a:lnTo>
                    <a:pt x="7553" y="0"/>
                  </a:lnTo>
                  <a:lnTo>
                    <a:pt x="7550" y="0"/>
                  </a:lnTo>
                  <a:close/>
                  <a:moveTo>
                    <a:pt x="7601" y="0"/>
                  </a:moveTo>
                  <a:lnTo>
                    <a:pt x="6024" y="4324"/>
                  </a:lnTo>
                  <a:lnTo>
                    <a:pt x="6028" y="4324"/>
                  </a:lnTo>
                  <a:lnTo>
                    <a:pt x="7605" y="0"/>
                  </a:lnTo>
                  <a:lnTo>
                    <a:pt x="7601" y="0"/>
                  </a:lnTo>
                  <a:close/>
                  <a:moveTo>
                    <a:pt x="7652" y="0"/>
                  </a:moveTo>
                  <a:lnTo>
                    <a:pt x="6075" y="4324"/>
                  </a:lnTo>
                  <a:lnTo>
                    <a:pt x="6079" y="4324"/>
                  </a:lnTo>
                  <a:lnTo>
                    <a:pt x="7656" y="0"/>
                  </a:lnTo>
                  <a:lnTo>
                    <a:pt x="7652" y="0"/>
                  </a:lnTo>
                  <a:close/>
                  <a:moveTo>
                    <a:pt x="6126" y="4324"/>
                  </a:moveTo>
                  <a:lnTo>
                    <a:pt x="6130" y="4324"/>
                  </a:lnTo>
                  <a:lnTo>
                    <a:pt x="7678" y="79"/>
                  </a:lnTo>
                  <a:lnTo>
                    <a:pt x="7678" y="69"/>
                  </a:lnTo>
                  <a:lnTo>
                    <a:pt x="6126" y="4324"/>
                  </a:lnTo>
                  <a:close/>
                  <a:moveTo>
                    <a:pt x="6181" y="4324"/>
                  </a:moveTo>
                  <a:lnTo>
                    <a:pt x="7678" y="219"/>
                  </a:lnTo>
                  <a:lnTo>
                    <a:pt x="7678" y="209"/>
                  </a:lnTo>
                  <a:lnTo>
                    <a:pt x="6178" y="4324"/>
                  </a:lnTo>
                  <a:lnTo>
                    <a:pt x="6181" y="4324"/>
                  </a:lnTo>
                  <a:close/>
                  <a:moveTo>
                    <a:pt x="6232" y="4324"/>
                  </a:moveTo>
                  <a:lnTo>
                    <a:pt x="7678" y="358"/>
                  </a:lnTo>
                  <a:lnTo>
                    <a:pt x="7678" y="349"/>
                  </a:lnTo>
                  <a:lnTo>
                    <a:pt x="6229" y="4324"/>
                  </a:lnTo>
                  <a:lnTo>
                    <a:pt x="6232" y="4324"/>
                  </a:lnTo>
                  <a:close/>
                  <a:moveTo>
                    <a:pt x="4333" y="0"/>
                  </a:moveTo>
                  <a:lnTo>
                    <a:pt x="2756" y="4324"/>
                  </a:lnTo>
                  <a:lnTo>
                    <a:pt x="2760" y="4324"/>
                  </a:lnTo>
                  <a:lnTo>
                    <a:pt x="4336" y="0"/>
                  </a:lnTo>
                  <a:lnTo>
                    <a:pt x="4333" y="0"/>
                  </a:lnTo>
                  <a:close/>
                  <a:moveTo>
                    <a:pt x="4282" y="0"/>
                  </a:moveTo>
                  <a:lnTo>
                    <a:pt x="2705" y="4324"/>
                  </a:lnTo>
                  <a:lnTo>
                    <a:pt x="2709" y="4324"/>
                  </a:lnTo>
                  <a:lnTo>
                    <a:pt x="4285" y="0"/>
                  </a:lnTo>
                  <a:lnTo>
                    <a:pt x="4282" y="0"/>
                  </a:lnTo>
                  <a:close/>
                  <a:moveTo>
                    <a:pt x="4384" y="0"/>
                  </a:moveTo>
                  <a:lnTo>
                    <a:pt x="2807" y="4324"/>
                  </a:lnTo>
                  <a:lnTo>
                    <a:pt x="2811" y="4324"/>
                  </a:lnTo>
                  <a:lnTo>
                    <a:pt x="4388" y="0"/>
                  </a:lnTo>
                  <a:lnTo>
                    <a:pt x="4384" y="0"/>
                  </a:lnTo>
                  <a:close/>
                  <a:moveTo>
                    <a:pt x="4435" y="0"/>
                  </a:moveTo>
                  <a:lnTo>
                    <a:pt x="2858" y="4324"/>
                  </a:lnTo>
                  <a:lnTo>
                    <a:pt x="2862" y="4324"/>
                  </a:lnTo>
                  <a:lnTo>
                    <a:pt x="4439" y="0"/>
                  </a:lnTo>
                  <a:lnTo>
                    <a:pt x="4435" y="0"/>
                  </a:lnTo>
                  <a:close/>
                  <a:moveTo>
                    <a:pt x="4486" y="0"/>
                  </a:moveTo>
                  <a:lnTo>
                    <a:pt x="2909" y="4324"/>
                  </a:lnTo>
                  <a:lnTo>
                    <a:pt x="2913" y="4324"/>
                  </a:lnTo>
                  <a:lnTo>
                    <a:pt x="4490" y="0"/>
                  </a:lnTo>
                  <a:lnTo>
                    <a:pt x="4486" y="0"/>
                  </a:lnTo>
                  <a:close/>
                  <a:moveTo>
                    <a:pt x="4537" y="0"/>
                  </a:moveTo>
                  <a:lnTo>
                    <a:pt x="2961" y="4324"/>
                  </a:lnTo>
                  <a:lnTo>
                    <a:pt x="2964" y="4324"/>
                  </a:lnTo>
                  <a:lnTo>
                    <a:pt x="4541" y="0"/>
                  </a:lnTo>
                  <a:lnTo>
                    <a:pt x="4537" y="0"/>
                  </a:lnTo>
                  <a:close/>
                  <a:moveTo>
                    <a:pt x="4588" y="0"/>
                  </a:moveTo>
                  <a:lnTo>
                    <a:pt x="3012" y="4324"/>
                  </a:lnTo>
                  <a:lnTo>
                    <a:pt x="3015" y="4324"/>
                  </a:lnTo>
                  <a:lnTo>
                    <a:pt x="4592" y="0"/>
                  </a:lnTo>
                  <a:lnTo>
                    <a:pt x="4588" y="0"/>
                  </a:lnTo>
                  <a:close/>
                  <a:moveTo>
                    <a:pt x="4640" y="0"/>
                  </a:moveTo>
                  <a:lnTo>
                    <a:pt x="3063" y="4324"/>
                  </a:lnTo>
                  <a:lnTo>
                    <a:pt x="3066" y="4324"/>
                  </a:lnTo>
                  <a:lnTo>
                    <a:pt x="4643" y="0"/>
                  </a:lnTo>
                  <a:lnTo>
                    <a:pt x="4640" y="0"/>
                  </a:lnTo>
                  <a:close/>
                  <a:moveTo>
                    <a:pt x="4691" y="0"/>
                  </a:moveTo>
                  <a:lnTo>
                    <a:pt x="3114" y="4324"/>
                  </a:lnTo>
                  <a:lnTo>
                    <a:pt x="3117" y="4324"/>
                  </a:lnTo>
                  <a:lnTo>
                    <a:pt x="4694" y="0"/>
                  </a:lnTo>
                  <a:lnTo>
                    <a:pt x="4691" y="0"/>
                  </a:lnTo>
                  <a:close/>
                  <a:moveTo>
                    <a:pt x="4742" y="0"/>
                  </a:moveTo>
                  <a:lnTo>
                    <a:pt x="3165" y="4324"/>
                  </a:lnTo>
                  <a:lnTo>
                    <a:pt x="3168" y="4324"/>
                  </a:lnTo>
                  <a:lnTo>
                    <a:pt x="4745" y="0"/>
                  </a:lnTo>
                  <a:lnTo>
                    <a:pt x="4742" y="0"/>
                  </a:lnTo>
                  <a:close/>
                  <a:moveTo>
                    <a:pt x="4793" y="0"/>
                  </a:moveTo>
                  <a:lnTo>
                    <a:pt x="3216" y="4324"/>
                  </a:lnTo>
                  <a:lnTo>
                    <a:pt x="3219" y="4324"/>
                  </a:lnTo>
                  <a:lnTo>
                    <a:pt x="4796" y="0"/>
                  </a:lnTo>
                  <a:lnTo>
                    <a:pt x="4793" y="0"/>
                  </a:lnTo>
                  <a:close/>
                  <a:moveTo>
                    <a:pt x="4844" y="0"/>
                  </a:moveTo>
                  <a:lnTo>
                    <a:pt x="3267" y="4324"/>
                  </a:lnTo>
                  <a:lnTo>
                    <a:pt x="3270" y="4324"/>
                  </a:lnTo>
                  <a:lnTo>
                    <a:pt x="4847" y="0"/>
                  </a:lnTo>
                  <a:lnTo>
                    <a:pt x="4844" y="0"/>
                  </a:lnTo>
                  <a:close/>
                  <a:moveTo>
                    <a:pt x="4895" y="0"/>
                  </a:moveTo>
                  <a:lnTo>
                    <a:pt x="3318" y="4324"/>
                  </a:lnTo>
                  <a:lnTo>
                    <a:pt x="3322" y="4324"/>
                  </a:lnTo>
                  <a:lnTo>
                    <a:pt x="4898" y="0"/>
                  </a:lnTo>
                  <a:lnTo>
                    <a:pt x="4895" y="0"/>
                  </a:lnTo>
                  <a:close/>
                  <a:moveTo>
                    <a:pt x="4946" y="0"/>
                  </a:moveTo>
                  <a:lnTo>
                    <a:pt x="3369" y="4324"/>
                  </a:lnTo>
                  <a:lnTo>
                    <a:pt x="3373" y="4324"/>
                  </a:lnTo>
                  <a:lnTo>
                    <a:pt x="4949" y="0"/>
                  </a:lnTo>
                  <a:lnTo>
                    <a:pt x="4946" y="0"/>
                  </a:lnTo>
                  <a:close/>
                  <a:moveTo>
                    <a:pt x="4997" y="0"/>
                  </a:moveTo>
                  <a:lnTo>
                    <a:pt x="3420" y="4324"/>
                  </a:lnTo>
                  <a:lnTo>
                    <a:pt x="3424" y="4324"/>
                  </a:lnTo>
                  <a:lnTo>
                    <a:pt x="5000" y="0"/>
                  </a:lnTo>
                  <a:lnTo>
                    <a:pt x="4997" y="0"/>
                  </a:lnTo>
                  <a:close/>
                  <a:moveTo>
                    <a:pt x="5048" y="0"/>
                  </a:moveTo>
                  <a:lnTo>
                    <a:pt x="3471" y="4324"/>
                  </a:lnTo>
                  <a:lnTo>
                    <a:pt x="3475" y="4324"/>
                  </a:lnTo>
                  <a:lnTo>
                    <a:pt x="5052" y="0"/>
                  </a:lnTo>
                  <a:lnTo>
                    <a:pt x="5048" y="0"/>
                  </a:lnTo>
                  <a:close/>
                  <a:moveTo>
                    <a:pt x="5099" y="0"/>
                  </a:moveTo>
                  <a:lnTo>
                    <a:pt x="3522" y="4324"/>
                  </a:lnTo>
                  <a:lnTo>
                    <a:pt x="3526" y="4324"/>
                  </a:lnTo>
                  <a:lnTo>
                    <a:pt x="5103" y="0"/>
                  </a:lnTo>
                  <a:lnTo>
                    <a:pt x="5099" y="0"/>
                  </a:lnTo>
                  <a:close/>
                  <a:moveTo>
                    <a:pt x="5150" y="0"/>
                  </a:moveTo>
                  <a:lnTo>
                    <a:pt x="3574" y="4324"/>
                  </a:lnTo>
                  <a:lnTo>
                    <a:pt x="3577" y="4324"/>
                  </a:lnTo>
                  <a:lnTo>
                    <a:pt x="5154" y="0"/>
                  </a:lnTo>
                  <a:lnTo>
                    <a:pt x="5150" y="0"/>
                  </a:lnTo>
                  <a:close/>
                  <a:moveTo>
                    <a:pt x="5201" y="0"/>
                  </a:moveTo>
                  <a:lnTo>
                    <a:pt x="3625" y="4324"/>
                  </a:lnTo>
                  <a:lnTo>
                    <a:pt x="3628" y="4324"/>
                  </a:lnTo>
                  <a:lnTo>
                    <a:pt x="5205" y="0"/>
                  </a:lnTo>
                  <a:lnTo>
                    <a:pt x="5201" y="0"/>
                  </a:lnTo>
                  <a:close/>
                  <a:moveTo>
                    <a:pt x="5252" y="0"/>
                  </a:moveTo>
                  <a:lnTo>
                    <a:pt x="3676" y="4324"/>
                  </a:lnTo>
                  <a:lnTo>
                    <a:pt x="3679" y="4324"/>
                  </a:lnTo>
                  <a:lnTo>
                    <a:pt x="5256" y="0"/>
                  </a:lnTo>
                  <a:lnTo>
                    <a:pt x="5252" y="0"/>
                  </a:lnTo>
                  <a:close/>
                  <a:moveTo>
                    <a:pt x="5304" y="0"/>
                  </a:moveTo>
                  <a:lnTo>
                    <a:pt x="3727" y="4324"/>
                  </a:lnTo>
                  <a:lnTo>
                    <a:pt x="3730" y="4324"/>
                  </a:lnTo>
                  <a:lnTo>
                    <a:pt x="5307" y="0"/>
                  </a:lnTo>
                  <a:lnTo>
                    <a:pt x="5304" y="0"/>
                  </a:lnTo>
                  <a:close/>
                  <a:moveTo>
                    <a:pt x="5355" y="0"/>
                  </a:moveTo>
                  <a:lnTo>
                    <a:pt x="3778" y="4324"/>
                  </a:lnTo>
                  <a:lnTo>
                    <a:pt x="3781" y="4324"/>
                  </a:lnTo>
                  <a:lnTo>
                    <a:pt x="5358" y="0"/>
                  </a:lnTo>
                  <a:lnTo>
                    <a:pt x="5355" y="0"/>
                  </a:lnTo>
                  <a:close/>
                  <a:moveTo>
                    <a:pt x="5406" y="0"/>
                  </a:moveTo>
                  <a:lnTo>
                    <a:pt x="3829" y="4324"/>
                  </a:lnTo>
                  <a:lnTo>
                    <a:pt x="3832" y="4324"/>
                  </a:lnTo>
                  <a:lnTo>
                    <a:pt x="5409" y="0"/>
                  </a:lnTo>
                  <a:lnTo>
                    <a:pt x="5406" y="0"/>
                  </a:lnTo>
                  <a:close/>
                  <a:moveTo>
                    <a:pt x="5457" y="0"/>
                  </a:moveTo>
                  <a:lnTo>
                    <a:pt x="3880" y="4324"/>
                  </a:lnTo>
                  <a:lnTo>
                    <a:pt x="3883" y="4324"/>
                  </a:lnTo>
                  <a:lnTo>
                    <a:pt x="5460" y="0"/>
                  </a:lnTo>
                  <a:lnTo>
                    <a:pt x="5457" y="0"/>
                  </a:lnTo>
                  <a:close/>
                  <a:moveTo>
                    <a:pt x="5508" y="0"/>
                  </a:moveTo>
                  <a:lnTo>
                    <a:pt x="3931" y="4324"/>
                  </a:lnTo>
                  <a:lnTo>
                    <a:pt x="3934" y="4324"/>
                  </a:lnTo>
                  <a:lnTo>
                    <a:pt x="5511" y="0"/>
                  </a:lnTo>
                  <a:lnTo>
                    <a:pt x="5508" y="0"/>
                  </a:lnTo>
                  <a:close/>
                  <a:moveTo>
                    <a:pt x="5559" y="0"/>
                  </a:moveTo>
                  <a:lnTo>
                    <a:pt x="3982" y="4324"/>
                  </a:lnTo>
                  <a:lnTo>
                    <a:pt x="3986" y="4324"/>
                  </a:lnTo>
                  <a:lnTo>
                    <a:pt x="5562" y="0"/>
                  </a:lnTo>
                  <a:lnTo>
                    <a:pt x="5559" y="0"/>
                  </a:lnTo>
                  <a:close/>
                  <a:moveTo>
                    <a:pt x="5610" y="0"/>
                  </a:moveTo>
                  <a:lnTo>
                    <a:pt x="4033" y="4324"/>
                  </a:lnTo>
                  <a:lnTo>
                    <a:pt x="4037" y="4324"/>
                  </a:lnTo>
                  <a:lnTo>
                    <a:pt x="5613" y="0"/>
                  </a:lnTo>
                  <a:lnTo>
                    <a:pt x="5610" y="0"/>
                  </a:lnTo>
                  <a:close/>
                  <a:moveTo>
                    <a:pt x="5661" y="0"/>
                  </a:moveTo>
                  <a:lnTo>
                    <a:pt x="4084" y="4324"/>
                  </a:lnTo>
                  <a:lnTo>
                    <a:pt x="4088" y="4324"/>
                  </a:lnTo>
                  <a:lnTo>
                    <a:pt x="5665" y="0"/>
                  </a:lnTo>
                  <a:lnTo>
                    <a:pt x="5661" y="0"/>
                  </a:lnTo>
                  <a:close/>
                  <a:moveTo>
                    <a:pt x="5712" y="0"/>
                  </a:moveTo>
                  <a:lnTo>
                    <a:pt x="4135" y="4324"/>
                  </a:lnTo>
                  <a:lnTo>
                    <a:pt x="4139" y="4324"/>
                  </a:lnTo>
                  <a:lnTo>
                    <a:pt x="5716" y="0"/>
                  </a:lnTo>
                  <a:lnTo>
                    <a:pt x="5712" y="0"/>
                  </a:lnTo>
                  <a:close/>
                  <a:moveTo>
                    <a:pt x="5762" y="0"/>
                  </a:moveTo>
                  <a:lnTo>
                    <a:pt x="4186" y="4324"/>
                  </a:lnTo>
                  <a:lnTo>
                    <a:pt x="4190" y="4324"/>
                  </a:lnTo>
                  <a:lnTo>
                    <a:pt x="5766" y="0"/>
                  </a:lnTo>
                  <a:lnTo>
                    <a:pt x="5762" y="0"/>
                  </a:lnTo>
                  <a:close/>
                  <a:moveTo>
                    <a:pt x="5813" y="0"/>
                  </a:moveTo>
                  <a:lnTo>
                    <a:pt x="4238" y="4324"/>
                  </a:lnTo>
                  <a:lnTo>
                    <a:pt x="4241" y="4324"/>
                  </a:lnTo>
                  <a:lnTo>
                    <a:pt x="5817" y="0"/>
                  </a:lnTo>
                  <a:lnTo>
                    <a:pt x="5813" y="0"/>
                  </a:lnTo>
                  <a:close/>
                  <a:moveTo>
                    <a:pt x="5864" y="0"/>
                  </a:moveTo>
                  <a:lnTo>
                    <a:pt x="4289" y="4324"/>
                  </a:lnTo>
                  <a:lnTo>
                    <a:pt x="4292" y="4324"/>
                  </a:lnTo>
                  <a:lnTo>
                    <a:pt x="5868" y="0"/>
                  </a:lnTo>
                  <a:lnTo>
                    <a:pt x="5864" y="0"/>
                  </a:lnTo>
                  <a:close/>
                  <a:moveTo>
                    <a:pt x="5915" y="0"/>
                  </a:moveTo>
                  <a:lnTo>
                    <a:pt x="4340" y="4324"/>
                  </a:lnTo>
                  <a:lnTo>
                    <a:pt x="4343" y="4324"/>
                  </a:lnTo>
                  <a:lnTo>
                    <a:pt x="5919" y="0"/>
                  </a:lnTo>
                  <a:lnTo>
                    <a:pt x="5915" y="0"/>
                  </a:lnTo>
                  <a:close/>
                  <a:moveTo>
                    <a:pt x="5967" y="0"/>
                  </a:moveTo>
                  <a:lnTo>
                    <a:pt x="4391" y="4324"/>
                  </a:lnTo>
                  <a:lnTo>
                    <a:pt x="4394" y="4324"/>
                  </a:lnTo>
                  <a:lnTo>
                    <a:pt x="5970" y="0"/>
                  </a:lnTo>
                  <a:lnTo>
                    <a:pt x="5967" y="0"/>
                  </a:lnTo>
                  <a:close/>
                  <a:moveTo>
                    <a:pt x="6018" y="0"/>
                  </a:moveTo>
                  <a:lnTo>
                    <a:pt x="4442" y="4324"/>
                  </a:lnTo>
                  <a:lnTo>
                    <a:pt x="4445" y="4324"/>
                  </a:lnTo>
                  <a:lnTo>
                    <a:pt x="6021" y="0"/>
                  </a:lnTo>
                  <a:lnTo>
                    <a:pt x="6018" y="0"/>
                  </a:lnTo>
                  <a:close/>
                  <a:moveTo>
                    <a:pt x="6069" y="0"/>
                  </a:moveTo>
                  <a:lnTo>
                    <a:pt x="4493" y="4324"/>
                  </a:lnTo>
                  <a:lnTo>
                    <a:pt x="4496" y="4324"/>
                  </a:lnTo>
                  <a:lnTo>
                    <a:pt x="6072" y="0"/>
                  </a:lnTo>
                  <a:lnTo>
                    <a:pt x="6069" y="0"/>
                  </a:lnTo>
                  <a:close/>
                  <a:moveTo>
                    <a:pt x="6120" y="0"/>
                  </a:moveTo>
                  <a:lnTo>
                    <a:pt x="4544" y="4324"/>
                  </a:lnTo>
                  <a:lnTo>
                    <a:pt x="4547" y="4324"/>
                  </a:lnTo>
                  <a:lnTo>
                    <a:pt x="6123" y="0"/>
                  </a:lnTo>
                  <a:lnTo>
                    <a:pt x="6120" y="0"/>
                  </a:lnTo>
                  <a:close/>
                  <a:moveTo>
                    <a:pt x="6171" y="0"/>
                  </a:moveTo>
                  <a:lnTo>
                    <a:pt x="4595" y="4324"/>
                  </a:lnTo>
                  <a:lnTo>
                    <a:pt x="4599" y="4324"/>
                  </a:lnTo>
                  <a:lnTo>
                    <a:pt x="6174" y="0"/>
                  </a:lnTo>
                  <a:lnTo>
                    <a:pt x="6171" y="0"/>
                  </a:lnTo>
                  <a:close/>
                  <a:moveTo>
                    <a:pt x="6222" y="0"/>
                  </a:moveTo>
                  <a:lnTo>
                    <a:pt x="4646" y="4324"/>
                  </a:lnTo>
                  <a:lnTo>
                    <a:pt x="4650" y="4324"/>
                  </a:lnTo>
                  <a:lnTo>
                    <a:pt x="6225" y="0"/>
                  </a:lnTo>
                  <a:lnTo>
                    <a:pt x="6222" y="0"/>
                  </a:lnTo>
                  <a:close/>
                  <a:moveTo>
                    <a:pt x="6273" y="0"/>
                  </a:moveTo>
                  <a:lnTo>
                    <a:pt x="4697" y="4324"/>
                  </a:lnTo>
                  <a:lnTo>
                    <a:pt x="4701" y="4324"/>
                  </a:lnTo>
                  <a:lnTo>
                    <a:pt x="6276" y="0"/>
                  </a:lnTo>
                  <a:lnTo>
                    <a:pt x="6273" y="0"/>
                  </a:lnTo>
                  <a:close/>
                  <a:moveTo>
                    <a:pt x="6324" y="0"/>
                  </a:moveTo>
                  <a:lnTo>
                    <a:pt x="4748" y="4324"/>
                  </a:lnTo>
                  <a:lnTo>
                    <a:pt x="4752" y="4324"/>
                  </a:lnTo>
                  <a:lnTo>
                    <a:pt x="6328" y="0"/>
                  </a:lnTo>
                  <a:lnTo>
                    <a:pt x="6324" y="0"/>
                  </a:lnTo>
                  <a:close/>
                  <a:moveTo>
                    <a:pt x="6375" y="0"/>
                  </a:moveTo>
                  <a:lnTo>
                    <a:pt x="4799" y="4324"/>
                  </a:lnTo>
                  <a:lnTo>
                    <a:pt x="4803" y="4324"/>
                  </a:lnTo>
                  <a:lnTo>
                    <a:pt x="6379" y="0"/>
                  </a:lnTo>
                  <a:lnTo>
                    <a:pt x="6375" y="0"/>
                  </a:lnTo>
                  <a:close/>
                  <a:moveTo>
                    <a:pt x="6426" y="0"/>
                  </a:moveTo>
                  <a:lnTo>
                    <a:pt x="4850" y="4324"/>
                  </a:lnTo>
                  <a:lnTo>
                    <a:pt x="4854" y="4324"/>
                  </a:lnTo>
                  <a:lnTo>
                    <a:pt x="6430" y="0"/>
                  </a:lnTo>
                  <a:lnTo>
                    <a:pt x="6426" y="0"/>
                  </a:lnTo>
                  <a:close/>
                  <a:moveTo>
                    <a:pt x="6477" y="0"/>
                  </a:moveTo>
                  <a:lnTo>
                    <a:pt x="4902" y="4324"/>
                  </a:lnTo>
                  <a:lnTo>
                    <a:pt x="4905" y="4324"/>
                  </a:lnTo>
                  <a:lnTo>
                    <a:pt x="6481" y="0"/>
                  </a:lnTo>
                  <a:lnTo>
                    <a:pt x="6477" y="0"/>
                  </a:lnTo>
                  <a:close/>
                  <a:moveTo>
                    <a:pt x="6528" y="0"/>
                  </a:moveTo>
                  <a:lnTo>
                    <a:pt x="4953" y="4324"/>
                  </a:lnTo>
                  <a:lnTo>
                    <a:pt x="4956" y="4324"/>
                  </a:lnTo>
                  <a:lnTo>
                    <a:pt x="6532" y="0"/>
                  </a:lnTo>
                  <a:lnTo>
                    <a:pt x="6528" y="0"/>
                  </a:lnTo>
                  <a:close/>
                  <a:moveTo>
                    <a:pt x="6283" y="4324"/>
                  </a:moveTo>
                  <a:lnTo>
                    <a:pt x="7678" y="498"/>
                  </a:lnTo>
                  <a:lnTo>
                    <a:pt x="7678" y="489"/>
                  </a:lnTo>
                  <a:lnTo>
                    <a:pt x="6280" y="4324"/>
                  </a:lnTo>
                  <a:lnTo>
                    <a:pt x="6283" y="4324"/>
                  </a:lnTo>
                  <a:close/>
                  <a:moveTo>
                    <a:pt x="6334" y="4324"/>
                  </a:moveTo>
                  <a:lnTo>
                    <a:pt x="7678" y="639"/>
                  </a:lnTo>
                  <a:lnTo>
                    <a:pt x="7678" y="630"/>
                  </a:lnTo>
                  <a:lnTo>
                    <a:pt x="6331" y="4324"/>
                  </a:lnTo>
                  <a:lnTo>
                    <a:pt x="6334" y="4324"/>
                  </a:lnTo>
                  <a:close/>
                  <a:moveTo>
                    <a:pt x="6385" y="4324"/>
                  </a:moveTo>
                  <a:lnTo>
                    <a:pt x="7678" y="779"/>
                  </a:lnTo>
                  <a:lnTo>
                    <a:pt x="7678" y="770"/>
                  </a:lnTo>
                  <a:lnTo>
                    <a:pt x="6382" y="4324"/>
                  </a:lnTo>
                  <a:lnTo>
                    <a:pt x="6385" y="4324"/>
                  </a:lnTo>
                  <a:close/>
                  <a:moveTo>
                    <a:pt x="6436" y="4324"/>
                  </a:moveTo>
                  <a:lnTo>
                    <a:pt x="7678" y="919"/>
                  </a:lnTo>
                  <a:lnTo>
                    <a:pt x="7678" y="910"/>
                  </a:lnTo>
                  <a:lnTo>
                    <a:pt x="6433" y="4324"/>
                  </a:lnTo>
                  <a:lnTo>
                    <a:pt x="6436" y="4324"/>
                  </a:lnTo>
                  <a:close/>
                  <a:moveTo>
                    <a:pt x="6487" y="4324"/>
                  </a:moveTo>
                  <a:lnTo>
                    <a:pt x="7678" y="1059"/>
                  </a:lnTo>
                  <a:lnTo>
                    <a:pt x="7678" y="1050"/>
                  </a:lnTo>
                  <a:lnTo>
                    <a:pt x="6484" y="4324"/>
                  </a:lnTo>
                  <a:lnTo>
                    <a:pt x="6487" y="4324"/>
                  </a:lnTo>
                  <a:close/>
                  <a:moveTo>
                    <a:pt x="6539" y="4324"/>
                  </a:moveTo>
                  <a:lnTo>
                    <a:pt x="7678" y="1199"/>
                  </a:lnTo>
                  <a:lnTo>
                    <a:pt x="7678" y="1190"/>
                  </a:lnTo>
                  <a:lnTo>
                    <a:pt x="6535" y="4324"/>
                  </a:lnTo>
                  <a:lnTo>
                    <a:pt x="6539" y="4324"/>
                  </a:lnTo>
                  <a:close/>
                  <a:moveTo>
                    <a:pt x="6590" y="4324"/>
                  </a:moveTo>
                  <a:lnTo>
                    <a:pt x="7678" y="1339"/>
                  </a:lnTo>
                  <a:lnTo>
                    <a:pt x="7678" y="1330"/>
                  </a:lnTo>
                  <a:lnTo>
                    <a:pt x="6586" y="4324"/>
                  </a:lnTo>
                  <a:lnTo>
                    <a:pt x="6590" y="4324"/>
                  </a:lnTo>
                  <a:close/>
                  <a:moveTo>
                    <a:pt x="6641" y="4324"/>
                  </a:moveTo>
                  <a:lnTo>
                    <a:pt x="7678" y="1479"/>
                  </a:lnTo>
                  <a:lnTo>
                    <a:pt x="7678" y="1470"/>
                  </a:lnTo>
                  <a:lnTo>
                    <a:pt x="6637" y="4324"/>
                  </a:lnTo>
                  <a:lnTo>
                    <a:pt x="6641" y="4324"/>
                  </a:lnTo>
                  <a:close/>
                  <a:moveTo>
                    <a:pt x="6692" y="4324"/>
                  </a:moveTo>
                  <a:lnTo>
                    <a:pt x="7678" y="1619"/>
                  </a:lnTo>
                  <a:lnTo>
                    <a:pt x="7678" y="1610"/>
                  </a:lnTo>
                  <a:lnTo>
                    <a:pt x="6688" y="4324"/>
                  </a:lnTo>
                  <a:lnTo>
                    <a:pt x="6692" y="4324"/>
                  </a:lnTo>
                  <a:close/>
                  <a:moveTo>
                    <a:pt x="6743" y="4324"/>
                  </a:moveTo>
                  <a:lnTo>
                    <a:pt x="7678" y="1760"/>
                  </a:lnTo>
                  <a:lnTo>
                    <a:pt x="7678" y="1751"/>
                  </a:lnTo>
                  <a:lnTo>
                    <a:pt x="6739" y="4324"/>
                  </a:lnTo>
                  <a:lnTo>
                    <a:pt x="6743" y="4324"/>
                  </a:lnTo>
                  <a:close/>
                  <a:moveTo>
                    <a:pt x="6794" y="4324"/>
                  </a:moveTo>
                  <a:lnTo>
                    <a:pt x="7678" y="1900"/>
                  </a:lnTo>
                  <a:lnTo>
                    <a:pt x="7678" y="1890"/>
                  </a:lnTo>
                  <a:lnTo>
                    <a:pt x="6791" y="4324"/>
                  </a:lnTo>
                  <a:lnTo>
                    <a:pt x="6794" y="4324"/>
                  </a:lnTo>
                  <a:close/>
                  <a:moveTo>
                    <a:pt x="6845" y="4324"/>
                  </a:moveTo>
                  <a:lnTo>
                    <a:pt x="7678" y="2040"/>
                  </a:lnTo>
                  <a:lnTo>
                    <a:pt x="7678" y="2030"/>
                  </a:lnTo>
                  <a:lnTo>
                    <a:pt x="6842" y="4324"/>
                  </a:lnTo>
                  <a:lnTo>
                    <a:pt x="6845" y="4324"/>
                  </a:lnTo>
                  <a:close/>
                  <a:moveTo>
                    <a:pt x="6896" y="4324"/>
                  </a:moveTo>
                  <a:lnTo>
                    <a:pt x="7678" y="2180"/>
                  </a:lnTo>
                  <a:lnTo>
                    <a:pt x="7678" y="2170"/>
                  </a:lnTo>
                  <a:lnTo>
                    <a:pt x="6893" y="4324"/>
                  </a:lnTo>
                  <a:lnTo>
                    <a:pt x="6896" y="4324"/>
                  </a:lnTo>
                  <a:close/>
                  <a:moveTo>
                    <a:pt x="6947" y="4324"/>
                  </a:moveTo>
                  <a:lnTo>
                    <a:pt x="7678" y="2320"/>
                  </a:lnTo>
                  <a:lnTo>
                    <a:pt x="7678" y="2310"/>
                  </a:lnTo>
                  <a:lnTo>
                    <a:pt x="6944" y="4324"/>
                  </a:lnTo>
                  <a:lnTo>
                    <a:pt x="6947" y="4324"/>
                  </a:lnTo>
                  <a:close/>
                  <a:moveTo>
                    <a:pt x="6998" y="4324"/>
                  </a:moveTo>
                  <a:lnTo>
                    <a:pt x="7678" y="2460"/>
                  </a:lnTo>
                  <a:lnTo>
                    <a:pt x="7678" y="2450"/>
                  </a:lnTo>
                  <a:lnTo>
                    <a:pt x="6995" y="4324"/>
                  </a:lnTo>
                  <a:lnTo>
                    <a:pt x="6998" y="4324"/>
                  </a:lnTo>
                  <a:close/>
                  <a:moveTo>
                    <a:pt x="7049" y="4324"/>
                  </a:moveTo>
                  <a:lnTo>
                    <a:pt x="7678" y="2600"/>
                  </a:lnTo>
                  <a:lnTo>
                    <a:pt x="7678" y="2590"/>
                  </a:lnTo>
                  <a:lnTo>
                    <a:pt x="7046" y="4324"/>
                  </a:lnTo>
                  <a:lnTo>
                    <a:pt x="7049" y="4324"/>
                  </a:lnTo>
                  <a:close/>
                  <a:moveTo>
                    <a:pt x="7100" y="4324"/>
                  </a:moveTo>
                  <a:lnTo>
                    <a:pt x="7678" y="2741"/>
                  </a:lnTo>
                  <a:lnTo>
                    <a:pt x="7678" y="2731"/>
                  </a:lnTo>
                  <a:lnTo>
                    <a:pt x="7097" y="4324"/>
                  </a:lnTo>
                  <a:lnTo>
                    <a:pt x="7100" y="4324"/>
                  </a:lnTo>
                  <a:close/>
                  <a:moveTo>
                    <a:pt x="7151" y="4324"/>
                  </a:moveTo>
                  <a:lnTo>
                    <a:pt x="7678" y="2880"/>
                  </a:lnTo>
                  <a:lnTo>
                    <a:pt x="7678" y="2871"/>
                  </a:lnTo>
                  <a:lnTo>
                    <a:pt x="7148" y="4324"/>
                  </a:lnTo>
                  <a:lnTo>
                    <a:pt x="7151" y="4324"/>
                  </a:lnTo>
                  <a:close/>
                  <a:moveTo>
                    <a:pt x="7203" y="4324"/>
                  </a:moveTo>
                  <a:lnTo>
                    <a:pt x="7678" y="3020"/>
                  </a:lnTo>
                  <a:lnTo>
                    <a:pt x="7678" y="3011"/>
                  </a:lnTo>
                  <a:lnTo>
                    <a:pt x="7199" y="4324"/>
                  </a:lnTo>
                  <a:lnTo>
                    <a:pt x="7203" y="4324"/>
                  </a:lnTo>
                  <a:close/>
                  <a:moveTo>
                    <a:pt x="7254" y="4324"/>
                  </a:moveTo>
                  <a:lnTo>
                    <a:pt x="7678" y="3160"/>
                  </a:lnTo>
                  <a:lnTo>
                    <a:pt x="7678" y="3151"/>
                  </a:lnTo>
                  <a:lnTo>
                    <a:pt x="7250" y="4324"/>
                  </a:lnTo>
                  <a:lnTo>
                    <a:pt x="7254" y="4324"/>
                  </a:lnTo>
                  <a:close/>
                  <a:moveTo>
                    <a:pt x="7305" y="4324"/>
                  </a:moveTo>
                  <a:lnTo>
                    <a:pt x="7678" y="3300"/>
                  </a:lnTo>
                  <a:lnTo>
                    <a:pt x="7678" y="3291"/>
                  </a:lnTo>
                  <a:lnTo>
                    <a:pt x="7301" y="4324"/>
                  </a:lnTo>
                  <a:lnTo>
                    <a:pt x="7305" y="4324"/>
                  </a:lnTo>
                  <a:close/>
                  <a:moveTo>
                    <a:pt x="7356" y="4324"/>
                  </a:moveTo>
                  <a:lnTo>
                    <a:pt x="7678" y="3440"/>
                  </a:lnTo>
                  <a:lnTo>
                    <a:pt x="7678" y="3431"/>
                  </a:lnTo>
                  <a:lnTo>
                    <a:pt x="7352" y="4324"/>
                  </a:lnTo>
                  <a:lnTo>
                    <a:pt x="7356" y="4324"/>
                  </a:lnTo>
                  <a:close/>
                  <a:moveTo>
                    <a:pt x="7407" y="4324"/>
                  </a:moveTo>
                  <a:lnTo>
                    <a:pt x="7678" y="3580"/>
                  </a:lnTo>
                  <a:lnTo>
                    <a:pt x="7678" y="3571"/>
                  </a:lnTo>
                  <a:lnTo>
                    <a:pt x="7403" y="4324"/>
                  </a:lnTo>
                  <a:lnTo>
                    <a:pt x="7407" y="4324"/>
                  </a:lnTo>
                  <a:close/>
                  <a:moveTo>
                    <a:pt x="7458" y="4324"/>
                  </a:moveTo>
                  <a:lnTo>
                    <a:pt x="7678" y="3720"/>
                  </a:lnTo>
                  <a:lnTo>
                    <a:pt x="7678" y="3711"/>
                  </a:lnTo>
                  <a:lnTo>
                    <a:pt x="7455" y="4324"/>
                  </a:lnTo>
                  <a:lnTo>
                    <a:pt x="7458" y="4324"/>
                  </a:lnTo>
                  <a:close/>
                  <a:moveTo>
                    <a:pt x="7509" y="4324"/>
                  </a:moveTo>
                  <a:lnTo>
                    <a:pt x="7678" y="3861"/>
                  </a:lnTo>
                  <a:lnTo>
                    <a:pt x="7678" y="3852"/>
                  </a:lnTo>
                  <a:lnTo>
                    <a:pt x="7506" y="4324"/>
                  </a:lnTo>
                  <a:lnTo>
                    <a:pt x="7509" y="4324"/>
                  </a:lnTo>
                  <a:close/>
                  <a:moveTo>
                    <a:pt x="7560" y="4324"/>
                  </a:moveTo>
                  <a:lnTo>
                    <a:pt x="7678" y="4001"/>
                  </a:lnTo>
                  <a:lnTo>
                    <a:pt x="7678" y="3992"/>
                  </a:lnTo>
                  <a:lnTo>
                    <a:pt x="7557" y="4324"/>
                  </a:lnTo>
                  <a:lnTo>
                    <a:pt x="7560" y="4324"/>
                  </a:lnTo>
                  <a:close/>
                  <a:moveTo>
                    <a:pt x="7611" y="4324"/>
                  </a:moveTo>
                  <a:lnTo>
                    <a:pt x="7678" y="4141"/>
                  </a:lnTo>
                  <a:lnTo>
                    <a:pt x="7678" y="4132"/>
                  </a:lnTo>
                  <a:lnTo>
                    <a:pt x="7608" y="4324"/>
                  </a:lnTo>
                  <a:lnTo>
                    <a:pt x="7611" y="4324"/>
                  </a:lnTo>
                  <a:close/>
                  <a:moveTo>
                    <a:pt x="7662" y="4324"/>
                  </a:moveTo>
                  <a:lnTo>
                    <a:pt x="7678" y="4281"/>
                  </a:lnTo>
                  <a:lnTo>
                    <a:pt x="7678" y="4272"/>
                  </a:lnTo>
                  <a:lnTo>
                    <a:pt x="7659" y="4324"/>
                  </a:lnTo>
                  <a:lnTo>
                    <a:pt x="7662" y="4324"/>
                  </a:lnTo>
                  <a:close/>
                </a:path>
              </a:pathLst>
            </a:custGeom>
            <a:solidFill>
              <a:srgbClr val="FFFFFF">
                <a:alpha val="4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grpSp>
      <p:pic>
        <p:nvPicPr>
          <p:cNvPr id="19" name="Google Shape;19;p4"/>
          <p:cNvPicPr preferRelativeResize="0"/>
          <p:nvPr/>
        </p:nvPicPr>
        <p:blipFill rotWithShape="1">
          <a:blip r:embed="rId7">
            <a:alphaModFix/>
          </a:blip>
          <a:srcRect/>
          <a:stretch/>
        </p:blipFill>
        <p:spPr>
          <a:xfrm>
            <a:off x="386575" y="82418"/>
            <a:ext cx="897314" cy="646648"/>
          </a:xfrm>
          <a:prstGeom prst="rect">
            <a:avLst/>
          </a:prstGeom>
          <a:noFill/>
          <a:ln>
            <a:noFill/>
          </a:ln>
        </p:spPr>
      </p:pic>
      <p:pic>
        <p:nvPicPr>
          <p:cNvPr id="20" name="Google Shape;20;p4"/>
          <p:cNvPicPr preferRelativeResize="0"/>
          <p:nvPr/>
        </p:nvPicPr>
        <p:blipFill rotWithShape="1">
          <a:blip r:embed="rId8">
            <a:alphaModFix/>
          </a:blip>
          <a:srcRect/>
          <a:stretch/>
        </p:blipFill>
        <p:spPr>
          <a:xfrm>
            <a:off x="419101" y="6410878"/>
            <a:ext cx="2267712" cy="318894"/>
          </a:xfrm>
          <a:prstGeom prst="rect">
            <a:avLst/>
          </a:prstGeom>
          <a:noFill/>
          <a:ln>
            <a:noFill/>
          </a:ln>
        </p:spPr>
      </p:pic>
      <p:cxnSp>
        <p:nvCxnSpPr>
          <p:cNvPr id="21" name="Google Shape;21;p4"/>
          <p:cNvCxnSpPr/>
          <p:nvPr/>
        </p:nvCxnSpPr>
        <p:spPr>
          <a:xfrm>
            <a:off x="418307" y="6254893"/>
            <a:ext cx="11355387" cy="0"/>
          </a:xfrm>
          <a:prstGeom prst="straightConnector1">
            <a:avLst/>
          </a:prstGeom>
          <a:noFill/>
          <a:ln w="9525" cap="flat" cmpd="sng">
            <a:solidFill>
              <a:schemeClr val="accent1"/>
            </a:solidFill>
            <a:prstDash val="solid"/>
            <a:miter lim="800000"/>
            <a:headEnd type="none" w="sm" len="sm"/>
            <a:tailEnd type="none" w="sm" len="sm"/>
          </a:ln>
        </p:spPr>
      </p:cxnSp>
      <p:cxnSp>
        <p:nvCxnSpPr>
          <p:cNvPr id="22" name="Google Shape;22;p4"/>
          <p:cNvCxnSpPr/>
          <p:nvPr/>
        </p:nvCxnSpPr>
        <p:spPr>
          <a:xfrm flipH="1">
            <a:off x="11365829" y="6418670"/>
            <a:ext cx="120651" cy="328205"/>
          </a:xfrm>
          <a:prstGeom prst="straightConnector1">
            <a:avLst/>
          </a:prstGeom>
          <a:noFill/>
          <a:ln w="12700" cap="rnd" cmpd="sng">
            <a:solidFill>
              <a:schemeClr val="accent2"/>
            </a:solidFill>
            <a:prstDash val="solid"/>
            <a:miter lim="800000"/>
            <a:headEnd type="none" w="sm" len="sm"/>
            <a:tailEnd type="none" w="sm" len="sm"/>
          </a:ln>
        </p:spPr>
      </p:cxnSp>
      <p:sp>
        <p:nvSpPr>
          <p:cNvPr id="23" name="Google Shape;23;p4"/>
          <p:cNvSpPr txBox="1"/>
          <p:nvPr/>
        </p:nvSpPr>
        <p:spPr>
          <a:xfrm>
            <a:off x="10421001" y="6418670"/>
            <a:ext cx="867338" cy="3028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accent1"/>
                </a:solidFill>
                <a:latin typeface="Libre Franklin Medium"/>
                <a:ea typeface="Libre Franklin Medium"/>
                <a:cs typeface="Libre Franklin Medium"/>
                <a:sym typeface="Libre Franklin Medium"/>
              </a:rPr>
              <a:t>ncat.edu</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 id="2147483657" r:id="rId3"/>
    <p:sldLayoutId id="2147483658" r:id="rId4"/>
    <p:sldLayoutId id="214748365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00">
          <p15:clr>
            <a:srgbClr val="F26B43"/>
          </p15:clr>
        </p15:guide>
        <p15:guide id="4" pos="7080">
          <p15:clr>
            <a:srgbClr val="F26B43"/>
          </p15:clr>
        </p15:guide>
        <p15:guide id="5" orient="horz" pos="816">
          <p15:clr>
            <a:srgbClr val="F26B43"/>
          </p15:clr>
        </p15:guide>
        <p15:guide id="6" orient="horz" pos="1176">
          <p15:clr>
            <a:srgbClr val="F26B43"/>
          </p15:clr>
        </p15:guide>
        <p15:guide id="7" orient="horz" pos="1560">
          <p15:clr>
            <a:srgbClr val="F26B43"/>
          </p15:clr>
        </p15:guide>
        <p15:guide id="8" orient="horz" pos="3624">
          <p15:clr>
            <a:srgbClr val="F26B43"/>
          </p15:clr>
        </p15:guide>
        <p15:guide id="9" pos="4416">
          <p15:clr>
            <a:srgbClr val="F26B43"/>
          </p15:clr>
        </p15:guide>
        <p15:guide id="10" pos="47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qiskit.org/textbook/preface.html" TargetMode="External"/><Relationship Id="rId7" Type="http://schemas.openxmlformats.org/officeDocument/2006/relationships/image" Target="../media/image37.png"/><Relationship Id="rId2" Type="http://schemas.openxmlformats.org/officeDocument/2006/relationships/hyperlink" Target="https://qiskit.org/" TargetMode="Externa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conda.io/projects/conda/en/latest/user-guide/" TargetMode="External"/><Relationship Id="rId2" Type="http://schemas.openxmlformats.org/officeDocument/2006/relationships/hyperlink" Target="https://www.continuum.io/" TargetMode="External"/><Relationship Id="rId1" Type="http://schemas.openxmlformats.org/officeDocument/2006/relationships/slideLayout" Target="../slideLayouts/slideLayout1.xml"/><Relationship Id="rId5" Type="http://schemas.openxmlformats.org/officeDocument/2006/relationships/hyperlink" Target="http://docs.anaconda.com/anaconda/navigator/getting-started/" TargetMode="External"/><Relationship Id="rId4" Type="http://schemas.openxmlformats.org/officeDocument/2006/relationships/hyperlink" Target="https://conda.io/docs/user-guide/getting-started.html"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upyter/jupyter/wiki/Jupyter-kernel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localhost:8888/"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ab.quantum-computing.ibm.com/lab"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qiskit.org/documentation/stubs/qiskit.circuit.QuantumCircuit.draw.html#qiskit.circuit.QuantumCircuit.draw"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hyperlink" Target="https://qiskit.org/textbook/ch-states/representing-qubit-states.html#2.-The-Rules-of-Measurement-"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quantumcomputinguk.org/tutorials/introduction-to-bell-states"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
          <p:cNvSpPr txBox="1">
            <a:spLocks noGrp="1"/>
          </p:cNvSpPr>
          <p:nvPr>
            <p:ph type="ctrTitle"/>
          </p:nvPr>
        </p:nvSpPr>
        <p:spPr>
          <a:xfrm>
            <a:off x="719701" y="1585732"/>
            <a:ext cx="10911020" cy="1674616"/>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chemeClr val="accent1"/>
              </a:buClr>
              <a:buSzPts val="4000"/>
              <a:buFont typeface="Times New Roman"/>
              <a:buNone/>
            </a:pPr>
            <a:r>
              <a:rPr lang="en-US" sz="4000" cap="none" dirty="0">
                <a:latin typeface="Times New Roman"/>
                <a:ea typeface="Times New Roman"/>
                <a:cs typeface="Times New Roman"/>
                <a:sym typeface="Times New Roman"/>
              </a:rPr>
              <a:t>Quantum </a:t>
            </a:r>
            <a:r>
              <a:rPr lang="en-US" sz="4000" dirty="0">
                <a:latin typeface="Times New Roman"/>
                <a:ea typeface="Times New Roman"/>
                <a:cs typeface="Times New Roman"/>
                <a:sym typeface="Times New Roman"/>
              </a:rPr>
              <a:t>Computing</a:t>
            </a:r>
            <a:endParaRPr dirty="0"/>
          </a:p>
        </p:txBody>
      </p:sp>
      <p:sp>
        <p:nvSpPr>
          <p:cNvPr id="109" name="Google Shape;109;p1"/>
          <p:cNvSpPr txBox="1">
            <a:spLocks noGrp="1"/>
          </p:cNvSpPr>
          <p:nvPr>
            <p:ph type="body" idx="1"/>
          </p:nvPr>
        </p:nvSpPr>
        <p:spPr>
          <a:xfrm>
            <a:off x="719701" y="4526160"/>
            <a:ext cx="4023749" cy="1492215"/>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lt1"/>
              </a:buClr>
              <a:buSzPts val="1600"/>
              <a:buNone/>
            </a:pPr>
            <a:r>
              <a:rPr lang="en-US" dirty="0">
                <a:latin typeface="Times New Roman"/>
                <a:ea typeface="Times New Roman"/>
                <a:cs typeface="Times New Roman"/>
                <a:sym typeface="Times New Roman"/>
              </a:rPr>
              <a:t>Yang Liu</a:t>
            </a:r>
            <a:endParaRPr dirty="0"/>
          </a:p>
          <a:p>
            <a:pPr marL="0" lvl="0" indent="0" algn="l" rtl="0">
              <a:lnSpc>
                <a:spcPct val="90000"/>
              </a:lnSpc>
              <a:spcBef>
                <a:spcPts val="0"/>
              </a:spcBef>
              <a:spcAft>
                <a:spcPts val="0"/>
              </a:spcAft>
              <a:buClr>
                <a:schemeClr val="lt1"/>
              </a:buClr>
              <a:buSzPts val="1600"/>
              <a:buNone/>
            </a:pPr>
            <a:endParaRPr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1600"/>
              <a:buNone/>
            </a:pPr>
            <a:r>
              <a:rPr lang="en-US" dirty="0">
                <a:latin typeface="Times New Roman"/>
                <a:ea typeface="Times New Roman"/>
                <a:cs typeface="Times New Roman"/>
                <a:sym typeface="Times New Roman"/>
              </a:rPr>
              <a:t>Ph.D. Candidate of Computer Science </a:t>
            </a:r>
            <a:endParaRPr dirty="0"/>
          </a:p>
          <a:p>
            <a:pPr marL="0" lvl="0" indent="0" algn="l" rtl="0">
              <a:lnSpc>
                <a:spcPct val="90000"/>
              </a:lnSpc>
              <a:spcBef>
                <a:spcPts val="1000"/>
              </a:spcBef>
              <a:spcAft>
                <a:spcPts val="0"/>
              </a:spcAft>
              <a:buClr>
                <a:schemeClr val="lt1"/>
              </a:buClr>
              <a:buSzPts val="1600"/>
              <a:buNone/>
            </a:pPr>
            <a:r>
              <a:rPr lang="en-US" dirty="0">
                <a:latin typeface="Times New Roman"/>
                <a:ea typeface="Times New Roman"/>
                <a:cs typeface="Times New Roman"/>
                <a:sym typeface="Times New Roman"/>
              </a:rPr>
              <a:t>Human-Centered AI (HCAI) Lab </a:t>
            </a:r>
            <a:endParaRPr dirty="0"/>
          </a:p>
          <a:p>
            <a:pPr marL="0" lvl="0" indent="0" algn="l" rtl="0">
              <a:lnSpc>
                <a:spcPct val="90000"/>
              </a:lnSpc>
              <a:spcBef>
                <a:spcPts val="1000"/>
              </a:spcBef>
              <a:spcAft>
                <a:spcPts val="0"/>
              </a:spcAft>
              <a:buClr>
                <a:schemeClr val="lt1"/>
              </a:buClr>
              <a:buSzPts val="1600"/>
              <a:buNone/>
            </a:pPr>
            <a:r>
              <a:rPr lang="en-US" dirty="0">
                <a:latin typeface="Times New Roman"/>
                <a:ea typeface="Times New Roman"/>
                <a:cs typeface="Times New Roman"/>
                <a:sym typeface="Times New Roman"/>
              </a:rPr>
              <a:t>Quantum Computing Research Center &lt;QC|RC&gt;  </a:t>
            </a:r>
            <a:endParaRPr dirty="0"/>
          </a:p>
          <a:p>
            <a:pPr marL="0" lvl="0" indent="0" algn="l" rtl="0">
              <a:lnSpc>
                <a:spcPct val="90000"/>
              </a:lnSpc>
              <a:spcBef>
                <a:spcPts val="1000"/>
              </a:spcBef>
              <a:spcAft>
                <a:spcPts val="0"/>
              </a:spcAft>
              <a:buClr>
                <a:schemeClr val="lt1"/>
              </a:buClr>
              <a:buSzPts val="1600"/>
              <a:buNone/>
            </a:pPr>
            <a:endParaRPr dirty="0">
              <a:latin typeface="Times New Roman"/>
              <a:ea typeface="Times New Roman"/>
              <a:cs typeface="Times New Roman"/>
              <a:sym typeface="Times New Roman"/>
            </a:endParaRPr>
          </a:p>
        </p:txBody>
      </p:sp>
      <p:sp>
        <p:nvSpPr>
          <p:cNvPr id="110" name="Google Shape;110;p1"/>
          <p:cNvSpPr txBox="1"/>
          <p:nvPr/>
        </p:nvSpPr>
        <p:spPr>
          <a:xfrm>
            <a:off x="6096000" y="4415642"/>
            <a:ext cx="5534721" cy="171324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a:solidFill>
                  <a:schemeClr val="lt1"/>
                </a:solidFill>
                <a:latin typeface="Times New Roman"/>
                <a:ea typeface="Times New Roman"/>
                <a:cs typeface="Times New Roman"/>
                <a:sym typeface="Times New Roman"/>
              </a:rPr>
              <a:t>Advisor: Dr. Mohd Anwar</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600"/>
              <a:buFont typeface="Arial"/>
              <a:buNone/>
            </a:pPr>
            <a:r>
              <a:rPr lang="en-US" sz="1600" b="0" i="0" u="none" strike="noStrike" cap="none" dirty="0">
                <a:solidFill>
                  <a:schemeClr val="lt1"/>
                </a:solidFill>
                <a:latin typeface="Times New Roman"/>
                <a:ea typeface="Times New Roman"/>
                <a:cs typeface="Times New Roman"/>
                <a:sym typeface="Times New Roman"/>
              </a:rPr>
              <a:t>Professor of Computer Science</a:t>
            </a:r>
          </a:p>
          <a:p>
            <a:pPr>
              <a:lnSpc>
                <a:spcPct val="90000"/>
              </a:lnSpc>
              <a:spcBef>
                <a:spcPts val="1000"/>
              </a:spcBef>
              <a:buSzPts val="1600"/>
            </a:pPr>
            <a:r>
              <a:rPr lang="en-US" sz="1600" dirty="0">
                <a:solidFill>
                  <a:schemeClr val="lt1"/>
                </a:solidFill>
                <a:latin typeface="Times New Roman"/>
                <a:cs typeface="Times New Roman"/>
              </a:rPr>
              <a:t>Director, Quantum Computing Research Center </a:t>
            </a:r>
          </a:p>
          <a:p>
            <a:pPr>
              <a:lnSpc>
                <a:spcPct val="90000"/>
              </a:lnSpc>
              <a:spcBef>
                <a:spcPts val="1000"/>
              </a:spcBef>
              <a:buSzPts val="1600"/>
            </a:pPr>
            <a:r>
              <a:rPr lang="en-US" sz="1600" dirty="0">
                <a:solidFill>
                  <a:schemeClr val="lt1"/>
                </a:solidFill>
                <a:latin typeface="Times New Roman"/>
                <a:cs typeface="Times New Roman"/>
              </a:rPr>
              <a:t>Director, Human-Centered AI (HCAI) Lab </a:t>
            </a:r>
          </a:p>
          <a:p>
            <a:pPr>
              <a:lnSpc>
                <a:spcPct val="90000"/>
              </a:lnSpc>
              <a:spcBef>
                <a:spcPts val="1000"/>
              </a:spcBef>
              <a:buSzPts val="1600"/>
            </a:pPr>
            <a:r>
              <a:rPr lang="en-US" sz="1600" dirty="0">
                <a:solidFill>
                  <a:schemeClr val="lt1"/>
                </a:solidFill>
                <a:latin typeface="Times New Roman"/>
                <a:cs typeface="Times New Roman"/>
              </a:rPr>
              <a:t>Director, Center for Advanced Studies in Identity Sciences</a:t>
            </a:r>
            <a:r>
              <a:rPr lang="en-US" sz="1600" dirty="0">
                <a:solidFill>
                  <a:schemeClr val="lt1"/>
                </a:solidFill>
                <a:latin typeface="Times New Roman"/>
                <a:cs typeface="Times New Roman"/>
                <a:sym typeface="Times New Roman"/>
              </a:rPr>
              <a:t> </a:t>
            </a:r>
            <a:endParaRPr sz="1600" dirty="0">
              <a:solidFill>
                <a:schemeClr val="lt1"/>
              </a:solidFill>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F06D-A61D-B072-1CCF-D6D1FD1F56FB}"/>
              </a:ext>
            </a:extLst>
          </p:cNvPr>
          <p:cNvSpPr>
            <a:spLocks noGrp="1"/>
          </p:cNvSpPr>
          <p:nvPr>
            <p:ph type="title"/>
          </p:nvPr>
        </p:nvSpPr>
        <p:spPr>
          <a:xfrm>
            <a:off x="616516" y="960689"/>
            <a:ext cx="10088998" cy="566928"/>
          </a:xfrm>
        </p:spPr>
        <p:txBody>
          <a:bodyPr/>
          <a:lstStyle/>
          <a:p>
            <a:r>
              <a:rPr lang="en-US" dirty="0">
                <a:latin typeface="Times New Roman" panose="02020603050405020304" pitchFamily="18" charset="0"/>
                <a:cs typeface="Times New Roman" panose="02020603050405020304" pitchFamily="18" charset="0"/>
              </a:rPr>
              <a:t>Apply a NOT gate on single qubit</a:t>
            </a:r>
          </a:p>
        </p:txBody>
      </p:sp>
      <p:sp>
        <p:nvSpPr>
          <p:cNvPr id="5" name="Text Placeholder 4">
            <a:extLst>
              <a:ext uri="{FF2B5EF4-FFF2-40B4-BE49-F238E27FC236}">
                <a16:creationId xmlns:a16="http://schemas.microsoft.com/office/drawing/2014/main" id="{F2DE525C-019A-40A2-D00D-D8C841E72D2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E4E9459-6173-CC70-9D8E-E07B1981D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4" name="Picture 13" descr="Graphical user interface, application&#10;&#10;Description automatically generated">
            <a:extLst>
              <a:ext uri="{FF2B5EF4-FFF2-40B4-BE49-F238E27FC236}">
                <a16:creationId xmlns:a16="http://schemas.microsoft.com/office/drawing/2014/main" id="{51DC7D9E-4951-ED38-EF9C-D0FE99B56336}"/>
              </a:ext>
            </a:extLst>
          </p:cNvPr>
          <p:cNvPicPr>
            <a:picLocks noChangeAspect="1"/>
          </p:cNvPicPr>
          <p:nvPr/>
        </p:nvPicPr>
        <p:blipFill>
          <a:blip r:embed="rId2"/>
          <a:stretch>
            <a:fillRect/>
          </a:stretch>
        </p:blipFill>
        <p:spPr>
          <a:xfrm>
            <a:off x="1127124" y="1527618"/>
            <a:ext cx="10015205" cy="5193858"/>
          </a:xfrm>
          <a:prstGeom prst="rect">
            <a:avLst/>
          </a:prstGeom>
        </p:spPr>
      </p:pic>
    </p:spTree>
    <p:extLst>
      <p:ext uri="{BB962C8B-B14F-4D97-AF65-F5344CB8AC3E}">
        <p14:creationId xmlns:p14="http://schemas.microsoft.com/office/powerpoint/2010/main" val="384838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EC8E4-DCC5-D169-1496-749B7817DED3}"/>
              </a:ext>
            </a:extLst>
          </p:cNvPr>
          <p:cNvSpPr>
            <a:spLocks noGrp="1"/>
          </p:cNvSpPr>
          <p:nvPr>
            <p:ph type="body" idx="1"/>
          </p:nvPr>
        </p:nvSpPr>
        <p:spPr>
          <a:xfrm>
            <a:off x="1001339" y="1938370"/>
            <a:ext cx="10287000" cy="3260430"/>
          </a:xfrm>
        </p:spPr>
        <p:txBody>
          <a:bodyPr/>
          <a:lstStyle/>
          <a:p>
            <a:pPr marL="76200" indent="0">
              <a:buNone/>
            </a:pPr>
            <a:r>
              <a:rPr lang="en-US" sz="2800" dirty="0">
                <a:latin typeface="Times New Roman" panose="02020603050405020304" pitchFamily="18" charset="0"/>
                <a:cs typeface="Times New Roman" panose="02020603050405020304" pitchFamily="18" charset="0"/>
              </a:rPr>
              <a:t>If the qubit starts in a definite |0⟩ or |1⟩ state, the Hadamard gate puts each into a </a:t>
            </a:r>
            <a:r>
              <a:rPr lang="en-US" sz="2800" b="1" i="1" dirty="0">
                <a:latin typeface="Times New Roman" panose="02020603050405020304" pitchFamily="18" charset="0"/>
                <a:cs typeface="Times New Roman" panose="02020603050405020304" pitchFamily="18" charset="0"/>
              </a:rPr>
              <a:t>superposition</a:t>
            </a:r>
            <a:r>
              <a:rPr lang="en-US" sz="2800" dirty="0">
                <a:latin typeface="Times New Roman" panose="02020603050405020304" pitchFamily="18" charset="0"/>
                <a:cs typeface="Times New Roman" panose="02020603050405020304" pitchFamily="18" charset="0"/>
              </a:rPr>
              <a:t> of |0⟩ and |1⟩ states. </a:t>
            </a:r>
          </a:p>
          <a:p>
            <a:endParaRPr lang="en-US" dirty="0"/>
          </a:p>
        </p:txBody>
      </p:sp>
      <p:sp>
        <p:nvSpPr>
          <p:cNvPr id="3" name="Title 2">
            <a:extLst>
              <a:ext uri="{FF2B5EF4-FFF2-40B4-BE49-F238E27FC236}">
                <a16:creationId xmlns:a16="http://schemas.microsoft.com/office/drawing/2014/main" id="{CE6EB532-FD36-E0C9-A22D-A45FF130D7D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Hadamard Gate</a:t>
            </a:r>
          </a:p>
        </p:txBody>
      </p:sp>
      <p:sp>
        <p:nvSpPr>
          <p:cNvPr id="5" name="Text Placeholder 4">
            <a:extLst>
              <a:ext uri="{FF2B5EF4-FFF2-40B4-BE49-F238E27FC236}">
                <a16:creationId xmlns:a16="http://schemas.microsoft.com/office/drawing/2014/main" id="{C2BE8EAB-8BC0-93CB-4253-E7FF1AA8594D}"/>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59774FC-1771-D55A-4DA8-7B9D0EE61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7" name="TextBox 6">
            <a:extLst>
              <a:ext uri="{FF2B5EF4-FFF2-40B4-BE49-F238E27FC236}">
                <a16:creationId xmlns:a16="http://schemas.microsoft.com/office/drawing/2014/main" id="{823923F1-9E5B-85DB-7732-AD59813D846D}"/>
              </a:ext>
            </a:extLst>
          </p:cNvPr>
          <p:cNvSpPr txBox="1"/>
          <p:nvPr/>
        </p:nvSpPr>
        <p:spPr>
          <a:xfrm>
            <a:off x="1112388" y="5198800"/>
            <a:ext cx="4070350" cy="923330"/>
          </a:xfrm>
          <a:prstGeom prst="rect">
            <a:avLst/>
          </a:prstGeom>
          <a:noFill/>
        </p:spPr>
        <p:txBody>
          <a:bodyPr wrap="square" rtlCol="0">
            <a:spAutoFit/>
          </a:bodyPr>
          <a:lstStyle/>
          <a:p>
            <a:r>
              <a:rPr lang="en-US" b="1" dirty="0">
                <a:solidFill>
                  <a:schemeClr val="dk1"/>
                </a:solidFill>
                <a:latin typeface="Calibri"/>
                <a:ea typeface="Calibri"/>
                <a:cs typeface="Calibri"/>
                <a:sym typeface="Calibri"/>
              </a:rPr>
              <a:t> </a:t>
            </a:r>
            <a:r>
              <a:rPr lang="en-US" sz="2000" dirty="0">
                <a:solidFill>
                  <a:schemeClr val="tx1">
                    <a:lumMod val="75000"/>
                  </a:schemeClr>
                </a:solidFill>
                <a:latin typeface="Times New Roman" panose="02020603050405020304" pitchFamily="18" charset="0"/>
                <a:ea typeface="Calibri"/>
                <a:cs typeface="Times New Roman" panose="02020603050405020304" pitchFamily="18" charset="0"/>
                <a:sym typeface="Calibri"/>
              </a:rPr>
              <a:t>Applying the H gate on the IBM Q simulator and measuring the output </a:t>
            </a:r>
            <a:endParaRPr lang="en-US" sz="2000" dirty="0">
              <a:solidFill>
                <a:schemeClr val="tx1">
                  <a:lumMod val="75000"/>
                </a:schemeClr>
              </a:solidFill>
              <a:latin typeface="Times New Roman" panose="02020603050405020304" pitchFamily="18" charset="0"/>
              <a:cs typeface="Times New Roman" panose="02020603050405020304" pitchFamily="18" charset="0"/>
            </a:endParaRPr>
          </a:p>
          <a:p>
            <a:endParaRPr lang="en-US" dirty="0"/>
          </a:p>
        </p:txBody>
      </p:sp>
      <p:pic>
        <p:nvPicPr>
          <p:cNvPr id="9" name="Picture 8" descr="A picture containing text, clock, watch&#10;&#10;Description automatically generated">
            <a:extLst>
              <a:ext uri="{FF2B5EF4-FFF2-40B4-BE49-F238E27FC236}">
                <a16:creationId xmlns:a16="http://schemas.microsoft.com/office/drawing/2014/main" id="{C5037FFE-A5AA-D0A5-C195-777C6565BED6}"/>
              </a:ext>
            </a:extLst>
          </p:cNvPr>
          <p:cNvPicPr>
            <a:picLocks noChangeAspect="1"/>
          </p:cNvPicPr>
          <p:nvPr/>
        </p:nvPicPr>
        <p:blipFill>
          <a:blip r:embed="rId2"/>
          <a:stretch>
            <a:fillRect/>
          </a:stretch>
        </p:blipFill>
        <p:spPr>
          <a:xfrm>
            <a:off x="1112388" y="3072200"/>
            <a:ext cx="4070350" cy="1946234"/>
          </a:xfrm>
          <a:prstGeom prst="rect">
            <a:avLst/>
          </a:prstGeom>
        </p:spPr>
      </p:pic>
      <p:pic>
        <p:nvPicPr>
          <p:cNvPr id="11" name="Picture 10" descr="Diagram&#10;&#10;Description automatically generated">
            <a:extLst>
              <a:ext uri="{FF2B5EF4-FFF2-40B4-BE49-F238E27FC236}">
                <a16:creationId xmlns:a16="http://schemas.microsoft.com/office/drawing/2014/main" id="{27F1FC6F-657B-3007-DFAD-6178EB6A399B}"/>
              </a:ext>
            </a:extLst>
          </p:cNvPr>
          <p:cNvPicPr>
            <a:picLocks noChangeAspect="1"/>
          </p:cNvPicPr>
          <p:nvPr/>
        </p:nvPicPr>
        <p:blipFill>
          <a:blip r:embed="rId3"/>
          <a:stretch>
            <a:fillRect/>
          </a:stretch>
        </p:blipFill>
        <p:spPr>
          <a:xfrm>
            <a:off x="8118172" y="891141"/>
            <a:ext cx="2311400" cy="1168400"/>
          </a:xfrm>
          <a:prstGeom prst="rect">
            <a:avLst/>
          </a:prstGeom>
        </p:spPr>
      </p:pic>
      <p:pic>
        <p:nvPicPr>
          <p:cNvPr id="13" name="Picture 12">
            <a:extLst>
              <a:ext uri="{FF2B5EF4-FFF2-40B4-BE49-F238E27FC236}">
                <a16:creationId xmlns:a16="http://schemas.microsoft.com/office/drawing/2014/main" id="{F6CC4823-1C88-ABCE-3C6D-D0B83DEEFF40}"/>
              </a:ext>
            </a:extLst>
          </p:cNvPr>
          <p:cNvPicPr>
            <a:picLocks noChangeAspect="1"/>
          </p:cNvPicPr>
          <p:nvPr/>
        </p:nvPicPr>
        <p:blipFill>
          <a:blip r:embed="rId4"/>
          <a:stretch>
            <a:fillRect/>
          </a:stretch>
        </p:blipFill>
        <p:spPr>
          <a:xfrm>
            <a:off x="6883213" y="2985599"/>
            <a:ext cx="4648200" cy="3263900"/>
          </a:xfrm>
          <a:prstGeom prst="rect">
            <a:avLst/>
          </a:prstGeom>
        </p:spPr>
      </p:pic>
    </p:spTree>
    <p:extLst>
      <p:ext uri="{BB962C8B-B14F-4D97-AF65-F5344CB8AC3E}">
        <p14:creationId xmlns:p14="http://schemas.microsoft.com/office/powerpoint/2010/main" val="35330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F06D-A61D-B072-1CCF-D6D1FD1F56FB}"/>
              </a:ext>
            </a:extLst>
          </p:cNvPr>
          <p:cNvSpPr>
            <a:spLocks noGrp="1"/>
          </p:cNvSpPr>
          <p:nvPr>
            <p:ph type="title"/>
          </p:nvPr>
        </p:nvSpPr>
        <p:spPr>
          <a:xfrm>
            <a:off x="616516" y="960689"/>
            <a:ext cx="10088998" cy="566928"/>
          </a:xfrm>
        </p:spPr>
        <p:txBody>
          <a:bodyPr/>
          <a:lstStyle/>
          <a:p>
            <a:r>
              <a:rPr lang="en-US" dirty="0">
                <a:latin typeface="Times New Roman" panose="02020603050405020304" pitchFamily="18" charset="0"/>
                <a:cs typeface="Times New Roman" panose="02020603050405020304" pitchFamily="18" charset="0"/>
              </a:rPr>
              <a:t>Apply a H gate on single qubit without Measurement</a:t>
            </a:r>
          </a:p>
        </p:txBody>
      </p:sp>
      <p:sp>
        <p:nvSpPr>
          <p:cNvPr id="5" name="Text Placeholder 4">
            <a:extLst>
              <a:ext uri="{FF2B5EF4-FFF2-40B4-BE49-F238E27FC236}">
                <a16:creationId xmlns:a16="http://schemas.microsoft.com/office/drawing/2014/main" id="{F2DE525C-019A-40A2-D00D-D8C841E72D2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E4E9459-6173-CC70-9D8E-E07B1981D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descr="Graphical user interface, application&#10;&#10;Description automatically generated">
            <a:extLst>
              <a:ext uri="{FF2B5EF4-FFF2-40B4-BE49-F238E27FC236}">
                <a16:creationId xmlns:a16="http://schemas.microsoft.com/office/drawing/2014/main" id="{D8336C25-D802-E894-3ABE-77F24DAEE756}"/>
              </a:ext>
            </a:extLst>
          </p:cNvPr>
          <p:cNvPicPr>
            <a:picLocks noChangeAspect="1"/>
          </p:cNvPicPr>
          <p:nvPr/>
        </p:nvPicPr>
        <p:blipFill>
          <a:blip r:embed="rId2"/>
          <a:stretch>
            <a:fillRect/>
          </a:stretch>
        </p:blipFill>
        <p:spPr>
          <a:xfrm>
            <a:off x="1486485" y="1527616"/>
            <a:ext cx="9144000" cy="4788732"/>
          </a:xfrm>
          <a:prstGeom prst="rect">
            <a:avLst/>
          </a:prstGeom>
        </p:spPr>
      </p:pic>
    </p:spTree>
    <p:extLst>
      <p:ext uri="{BB962C8B-B14F-4D97-AF65-F5344CB8AC3E}">
        <p14:creationId xmlns:p14="http://schemas.microsoft.com/office/powerpoint/2010/main" val="80274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F06D-A61D-B072-1CCF-D6D1FD1F56FB}"/>
              </a:ext>
            </a:extLst>
          </p:cNvPr>
          <p:cNvSpPr>
            <a:spLocks noGrp="1"/>
          </p:cNvSpPr>
          <p:nvPr>
            <p:ph type="title"/>
          </p:nvPr>
        </p:nvSpPr>
        <p:spPr>
          <a:xfrm>
            <a:off x="616516" y="960689"/>
            <a:ext cx="10088998" cy="566928"/>
          </a:xfrm>
        </p:spPr>
        <p:txBody>
          <a:bodyPr/>
          <a:lstStyle/>
          <a:p>
            <a:r>
              <a:rPr lang="en-US" dirty="0">
                <a:latin typeface="Times New Roman" panose="02020603050405020304" pitchFamily="18" charset="0"/>
                <a:cs typeface="Times New Roman" panose="02020603050405020304" pitchFamily="18" charset="0"/>
              </a:rPr>
              <a:t>Apply a H gate on single qubit with Measurement</a:t>
            </a:r>
          </a:p>
        </p:txBody>
      </p:sp>
      <p:sp>
        <p:nvSpPr>
          <p:cNvPr id="5" name="Text Placeholder 4">
            <a:extLst>
              <a:ext uri="{FF2B5EF4-FFF2-40B4-BE49-F238E27FC236}">
                <a16:creationId xmlns:a16="http://schemas.microsoft.com/office/drawing/2014/main" id="{F2DE525C-019A-40A2-D00D-D8C841E72D2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E4E9459-6173-CC70-9D8E-E07B1981D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DADD6AD-D3DB-2717-80BE-FE7EE91AF78A}"/>
              </a:ext>
            </a:extLst>
          </p:cNvPr>
          <p:cNvPicPr>
            <a:picLocks noChangeAspect="1"/>
          </p:cNvPicPr>
          <p:nvPr/>
        </p:nvPicPr>
        <p:blipFill>
          <a:blip r:embed="rId2"/>
          <a:stretch>
            <a:fillRect/>
          </a:stretch>
        </p:blipFill>
        <p:spPr>
          <a:xfrm>
            <a:off x="1276291" y="1527617"/>
            <a:ext cx="9639417" cy="5038290"/>
          </a:xfrm>
          <a:prstGeom prst="rect">
            <a:avLst/>
          </a:prstGeom>
        </p:spPr>
      </p:pic>
    </p:spTree>
    <p:extLst>
      <p:ext uri="{BB962C8B-B14F-4D97-AF65-F5344CB8AC3E}">
        <p14:creationId xmlns:p14="http://schemas.microsoft.com/office/powerpoint/2010/main" val="404902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C5729-FE62-06D1-28B5-3397FAC97E76}"/>
              </a:ext>
            </a:extLst>
          </p:cNvPr>
          <p:cNvSpPr>
            <a:spLocks noGrp="1"/>
          </p:cNvSpPr>
          <p:nvPr>
            <p:ph type="body" idx="1"/>
          </p:nvPr>
        </p:nvSpPr>
        <p:spPr>
          <a:xfrm>
            <a:off x="952500" y="1340493"/>
            <a:ext cx="10287000" cy="3260430"/>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How can we tell what the initial state was after a Hadamard operation? </a:t>
            </a: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The way to measure and distinguish between them is to add a second Hadamard gate. </a:t>
            </a: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sp>
        <p:nvSpPr>
          <p:cNvPr id="5" name="Text Placeholder 4">
            <a:extLst>
              <a:ext uri="{FF2B5EF4-FFF2-40B4-BE49-F238E27FC236}">
                <a16:creationId xmlns:a16="http://schemas.microsoft.com/office/drawing/2014/main" id="{17E220B7-B851-3D96-5552-334504203AD4}"/>
              </a:ext>
            </a:extLst>
          </p:cNvPr>
          <p:cNvSpPr>
            <a:spLocks noGrp="1"/>
          </p:cNvSpPr>
          <p:nvPr>
            <p:ph type="body" idx="3"/>
          </p:nvPr>
        </p:nvSpPr>
        <p:spPr/>
        <p:txBody>
          <a:bodyPr/>
          <a:lstStyle/>
          <a:p>
            <a:endParaRPr lang="en-US">
              <a:solidFill>
                <a:schemeClr val="tx1">
                  <a:lumMod val="50000"/>
                </a:schemeClr>
              </a:solidFill>
            </a:endParaRPr>
          </a:p>
        </p:txBody>
      </p:sp>
      <p:sp>
        <p:nvSpPr>
          <p:cNvPr id="6" name="Slide Number Placeholder 5">
            <a:extLst>
              <a:ext uri="{FF2B5EF4-FFF2-40B4-BE49-F238E27FC236}">
                <a16:creationId xmlns:a16="http://schemas.microsoft.com/office/drawing/2014/main" id="{68EF3589-A8F8-F5DD-B63D-08E98A0A1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chemeClr val="tx1">
                    <a:lumMod val="50000"/>
                  </a:schemeClr>
                </a:solidFill>
              </a:rPr>
              <a:t>14</a:t>
            </a:fld>
            <a:endParaRPr lang="en-US">
              <a:solidFill>
                <a:schemeClr val="tx1">
                  <a:lumMod val="50000"/>
                </a:schemeClr>
              </a:solidFill>
            </a:endParaRPr>
          </a:p>
        </p:txBody>
      </p:sp>
      <p:pic>
        <p:nvPicPr>
          <p:cNvPr id="8" name="Picture 7">
            <a:extLst>
              <a:ext uri="{FF2B5EF4-FFF2-40B4-BE49-F238E27FC236}">
                <a16:creationId xmlns:a16="http://schemas.microsoft.com/office/drawing/2014/main" id="{DDE9F635-2BE8-28E1-6D16-0A87ABE98706}"/>
              </a:ext>
            </a:extLst>
          </p:cNvPr>
          <p:cNvPicPr>
            <a:picLocks noChangeAspect="1"/>
          </p:cNvPicPr>
          <p:nvPr/>
        </p:nvPicPr>
        <p:blipFill>
          <a:blip r:embed="rId3"/>
          <a:stretch>
            <a:fillRect/>
          </a:stretch>
        </p:blipFill>
        <p:spPr>
          <a:xfrm>
            <a:off x="2794000" y="2046728"/>
            <a:ext cx="5422900" cy="647700"/>
          </a:xfrm>
          <a:prstGeom prst="rect">
            <a:avLst/>
          </a:prstGeom>
        </p:spPr>
      </p:pic>
      <p:pic>
        <p:nvPicPr>
          <p:cNvPr id="10" name="Picture 9" descr="A picture containing text, clock, watch, gauge&#10;&#10;Description automatically generated">
            <a:extLst>
              <a:ext uri="{FF2B5EF4-FFF2-40B4-BE49-F238E27FC236}">
                <a16:creationId xmlns:a16="http://schemas.microsoft.com/office/drawing/2014/main" id="{DDD9E5F4-6CC7-2A43-D856-97981913E2E1}"/>
              </a:ext>
            </a:extLst>
          </p:cNvPr>
          <p:cNvPicPr>
            <a:picLocks noChangeAspect="1"/>
          </p:cNvPicPr>
          <p:nvPr/>
        </p:nvPicPr>
        <p:blipFill>
          <a:blip r:embed="rId4"/>
          <a:stretch>
            <a:fillRect/>
          </a:stretch>
        </p:blipFill>
        <p:spPr>
          <a:xfrm>
            <a:off x="704455" y="3889537"/>
            <a:ext cx="5092700" cy="927100"/>
          </a:xfrm>
          <a:prstGeom prst="rect">
            <a:avLst/>
          </a:prstGeom>
        </p:spPr>
      </p:pic>
      <p:pic>
        <p:nvPicPr>
          <p:cNvPr id="12" name="Picture 11" descr="A picture containing text, clock, watch&#10;&#10;Description automatically generated">
            <a:extLst>
              <a:ext uri="{FF2B5EF4-FFF2-40B4-BE49-F238E27FC236}">
                <a16:creationId xmlns:a16="http://schemas.microsoft.com/office/drawing/2014/main" id="{570E9307-1B22-A80C-AB8B-C38CAA5A99A9}"/>
              </a:ext>
            </a:extLst>
          </p:cNvPr>
          <p:cNvPicPr>
            <a:picLocks noChangeAspect="1"/>
          </p:cNvPicPr>
          <p:nvPr/>
        </p:nvPicPr>
        <p:blipFill>
          <a:blip r:embed="rId5"/>
          <a:stretch>
            <a:fillRect/>
          </a:stretch>
        </p:blipFill>
        <p:spPr>
          <a:xfrm>
            <a:off x="6394846" y="3859814"/>
            <a:ext cx="5080000" cy="901700"/>
          </a:xfrm>
          <a:prstGeom prst="rect">
            <a:avLst/>
          </a:prstGeom>
        </p:spPr>
      </p:pic>
      <p:sp>
        <p:nvSpPr>
          <p:cNvPr id="13" name="TextBox 12">
            <a:extLst>
              <a:ext uri="{FF2B5EF4-FFF2-40B4-BE49-F238E27FC236}">
                <a16:creationId xmlns:a16="http://schemas.microsoft.com/office/drawing/2014/main" id="{EBD155B9-3ABB-4C57-541F-DEB78493F0DA}"/>
              </a:ext>
            </a:extLst>
          </p:cNvPr>
          <p:cNvSpPr txBox="1"/>
          <p:nvPr/>
        </p:nvSpPr>
        <p:spPr>
          <a:xfrm>
            <a:off x="952500" y="4953215"/>
            <a:ext cx="5080000" cy="707886"/>
          </a:xfrm>
          <a:prstGeom prst="rect">
            <a:avLst/>
          </a:prstGeom>
          <a:noFill/>
        </p:spPr>
        <p:txBody>
          <a:bodyPr wrap="square" rtlCol="0">
            <a:spAutoFit/>
          </a:bodyPr>
          <a:lstStyle/>
          <a:p>
            <a:r>
              <a:rPr lang="en-US" sz="2000" dirty="0">
                <a:solidFill>
                  <a:schemeClr val="tx1">
                    <a:lumMod val="50000"/>
                  </a:schemeClr>
                </a:solidFill>
                <a:latin typeface="Times New Roman" panose="02020603050405020304" pitchFamily="18" charset="0"/>
                <a:ea typeface="Calibri"/>
                <a:cs typeface="Times New Roman" panose="02020603050405020304" pitchFamily="18" charset="0"/>
                <a:sym typeface="Calibri"/>
              </a:rPr>
              <a:t>If the initial state is |0⟩, the Hadamard gate will create the superposition state called the |+⟩;</a:t>
            </a: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9821978-F6EB-1700-855B-3DB4ABA25209}"/>
              </a:ext>
            </a:extLst>
          </p:cNvPr>
          <p:cNvSpPr txBox="1"/>
          <p:nvPr/>
        </p:nvSpPr>
        <p:spPr>
          <a:xfrm>
            <a:off x="6693693" y="4922105"/>
            <a:ext cx="5080000" cy="707886"/>
          </a:xfrm>
          <a:prstGeom prst="rect">
            <a:avLst/>
          </a:prstGeom>
          <a:noFill/>
        </p:spPr>
        <p:txBody>
          <a:bodyPr wrap="square" rtlCol="0">
            <a:spAutoFit/>
          </a:bodyPr>
          <a:lstStyle/>
          <a:p>
            <a:r>
              <a:rPr lang="en-US" sz="2000" dirty="0">
                <a:solidFill>
                  <a:schemeClr val="tx1">
                    <a:lumMod val="50000"/>
                  </a:schemeClr>
                </a:solidFill>
                <a:latin typeface="Times New Roman" panose="02020603050405020304" pitchFamily="18" charset="0"/>
                <a:ea typeface="Calibri"/>
                <a:cs typeface="Times New Roman" panose="02020603050405020304" pitchFamily="18" charset="0"/>
                <a:sym typeface="Calibri"/>
              </a:rPr>
              <a:t>If the initial state is |1⟩, the Hadamard gate will create the superposition state called the |-⟩;</a:t>
            </a: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809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8825E-FF54-0D6A-C300-10587E3EF93B}"/>
              </a:ext>
            </a:extLst>
          </p:cNvPr>
          <p:cNvSpPr>
            <a:spLocks noGrp="1"/>
          </p:cNvSpPr>
          <p:nvPr>
            <p:ph type="body" idx="1"/>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BD2E53E0-E363-E8E1-4A6E-9EE78E8981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Z Gate</a:t>
            </a:r>
          </a:p>
        </p:txBody>
      </p:sp>
      <p:sp>
        <p:nvSpPr>
          <p:cNvPr id="4" name="Text Placeholder 3">
            <a:extLst>
              <a:ext uri="{FF2B5EF4-FFF2-40B4-BE49-F238E27FC236}">
                <a16:creationId xmlns:a16="http://schemas.microsoft.com/office/drawing/2014/main" id="{E5E21C62-C5CB-BF0D-3D81-467FD6C572C2}"/>
              </a:ext>
            </a:extLst>
          </p:cNvPr>
          <p:cNvSpPr>
            <a:spLocks noGrp="1"/>
          </p:cNvSpPr>
          <p:nvPr>
            <p:ph type="body" idx="2"/>
          </p:nvPr>
        </p:nvSpPr>
        <p:spPr>
          <a:xfrm>
            <a:off x="950976" y="1865376"/>
            <a:ext cx="10287000" cy="1354074"/>
          </a:xfrm>
        </p:spPr>
        <p:txBody>
          <a:bodyPr/>
          <a:lstStyle/>
          <a:p>
            <a:r>
              <a:rPr lang="en-US" dirty="0"/>
              <a:t>leaves a |0⟩ state unchanged but flips the sign of the |1⟩ state to −|1⟩ </a:t>
            </a:r>
          </a:p>
          <a:p>
            <a:endParaRPr lang="en-US" dirty="0"/>
          </a:p>
        </p:txBody>
      </p:sp>
      <p:sp>
        <p:nvSpPr>
          <p:cNvPr id="5" name="Text Placeholder 4">
            <a:extLst>
              <a:ext uri="{FF2B5EF4-FFF2-40B4-BE49-F238E27FC236}">
                <a16:creationId xmlns:a16="http://schemas.microsoft.com/office/drawing/2014/main" id="{D0922593-280C-723A-F67C-01C10D3DB89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D0F15722-0BEA-9AB9-7A99-BA2A3925C5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8" name="Picture 7" descr="A picture containing text, clock, gauge, clipart&#10;&#10;Description automatically generated">
            <a:extLst>
              <a:ext uri="{FF2B5EF4-FFF2-40B4-BE49-F238E27FC236}">
                <a16:creationId xmlns:a16="http://schemas.microsoft.com/office/drawing/2014/main" id="{5BE5BB9B-0D2D-0647-A93E-809FB50D93C6}"/>
              </a:ext>
            </a:extLst>
          </p:cNvPr>
          <p:cNvPicPr>
            <a:picLocks noChangeAspect="1"/>
          </p:cNvPicPr>
          <p:nvPr/>
        </p:nvPicPr>
        <p:blipFill>
          <a:blip r:embed="rId2"/>
          <a:stretch>
            <a:fillRect/>
          </a:stretch>
        </p:blipFill>
        <p:spPr>
          <a:xfrm>
            <a:off x="9523476" y="1110402"/>
            <a:ext cx="1714500" cy="876300"/>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823D139D-4451-F52F-A311-8B41CDAE297E}"/>
              </a:ext>
            </a:extLst>
          </p:cNvPr>
          <p:cNvPicPr>
            <a:picLocks noChangeAspect="1"/>
          </p:cNvPicPr>
          <p:nvPr/>
        </p:nvPicPr>
        <p:blipFill>
          <a:blip r:embed="rId3"/>
          <a:stretch>
            <a:fillRect/>
          </a:stretch>
        </p:blipFill>
        <p:spPr>
          <a:xfrm>
            <a:off x="1700276" y="2432050"/>
            <a:ext cx="5016500" cy="787400"/>
          </a:xfrm>
          <a:prstGeom prst="rect">
            <a:avLst/>
          </a:prstGeom>
        </p:spPr>
      </p:pic>
      <p:pic>
        <p:nvPicPr>
          <p:cNvPr id="13" name="Picture 12" descr="Diagram&#10;&#10;Description automatically generated">
            <a:extLst>
              <a:ext uri="{FF2B5EF4-FFF2-40B4-BE49-F238E27FC236}">
                <a16:creationId xmlns:a16="http://schemas.microsoft.com/office/drawing/2014/main" id="{FEB28A35-DC1B-28B3-B0FC-58A5A1B6A3C6}"/>
              </a:ext>
            </a:extLst>
          </p:cNvPr>
          <p:cNvPicPr>
            <a:picLocks noChangeAspect="1"/>
          </p:cNvPicPr>
          <p:nvPr/>
        </p:nvPicPr>
        <p:blipFill>
          <a:blip r:embed="rId4"/>
          <a:stretch>
            <a:fillRect/>
          </a:stretch>
        </p:blipFill>
        <p:spPr>
          <a:xfrm>
            <a:off x="8255127" y="2565822"/>
            <a:ext cx="3289300" cy="3362804"/>
          </a:xfrm>
          <a:prstGeom prst="rect">
            <a:avLst/>
          </a:prstGeom>
        </p:spPr>
      </p:pic>
      <p:sp>
        <p:nvSpPr>
          <p:cNvPr id="14" name="TextBox 13">
            <a:extLst>
              <a:ext uri="{FF2B5EF4-FFF2-40B4-BE49-F238E27FC236}">
                <a16:creationId xmlns:a16="http://schemas.microsoft.com/office/drawing/2014/main" id="{537B5BD2-1790-F83D-D586-1564A2611050}"/>
              </a:ext>
            </a:extLst>
          </p:cNvPr>
          <p:cNvSpPr txBox="1"/>
          <p:nvPr/>
        </p:nvSpPr>
        <p:spPr>
          <a:xfrm>
            <a:off x="1352550" y="3919896"/>
            <a:ext cx="6902577" cy="1600438"/>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X, H, and Z gates change the qubit’s state in the z- and x-basis and are related according to this diagram.</a:t>
            </a:r>
          </a:p>
          <a:p>
            <a:endParaRPr lang="en-US" dirty="0"/>
          </a:p>
        </p:txBody>
      </p:sp>
    </p:spTree>
    <p:extLst>
      <p:ext uri="{BB962C8B-B14F-4D97-AF65-F5344CB8AC3E}">
        <p14:creationId xmlns:p14="http://schemas.microsoft.com/office/powerpoint/2010/main" val="409487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F06D-A61D-B072-1CCF-D6D1FD1F56FB}"/>
              </a:ext>
            </a:extLst>
          </p:cNvPr>
          <p:cNvSpPr>
            <a:spLocks noGrp="1"/>
          </p:cNvSpPr>
          <p:nvPr>
            <p:ph type="title"/>
          </p:nvPr>
        </p:nvSpPr>
        <p:spPr>
          <a:xfrm>
            <a:off x="616516" y="960689"/>
            <a:ext cx="10088998" cy="566928"/>
          </a:xfrm>
        </p:spPr>
        <p:txBody>
          <a:bodyPr/>
          <a:lstStyle/>
          <a:p>
            <a:r>
              <a:rPr lang="en-US" dirty="0">
                <a:latin typeface="Times New Roman" panose="02020603050405020304" pitchFamily="18" charset="0"/>
                <a:cs typeface="Times New Roman" panose="02020603050405020304" pitchFamily="18" charset="0"/>
              </a:rPr>
              <a:t>Apply X-H-Z-H gate on single qubit with Measurement</a:t>
            </a:r>
          </a:p>
        </p:txBody>
      </p:sp>
      <p:sp>
        <p:nvSpPr>
          <p:cNvPr id="5" name="Text Placeholder 4">
            <a:extLst>
              <a:ext uri="{FF2B5EF4-FFF2-40B4-BE49-F238E27FC236}">
                <a16:creationId xmlns:a16="http://schemas.microsoft.com/office/drawing/2014/main" id="{F2DE525C-019A-40A2-D00D-D8C841E72D2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E4E9459-6173-CC70-9D8E-E07B1981D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Picture 3" descr="Graphical user interface, application&#10;&#10;Description automatically generated">
            <a:extLst>
              <a:ext uri="{FF2B5EF4-FFF2-40B4-BE49-F238E27FC236}">
                <a16:creationId xmlns:a16="http://schemas.microsoft.com/office/drawing/2014/main" id="{ED1367B0-7BEA-C3EF-4A32-5831913D086E}"/>
              </a:ext>
            </a:extLst>
          </p:cNvPr>
          <p:cNvPicPr>
            <a:picLocks noChangeAspect="1"/>
          </p:cNvPicPr>
          <p:nvPr/>
        </p:nvPicPr>
        <p:blipFill>
          <a:blip r:embed="rId2"/>
          <a:stretch>
            <a:fillRect/>
          </a:stretch>
        </p:blipFill>
        <p:spPr>
          <a:xfrm>
            <a:off x="1524000" y="1527617"/>
            <a:ext cx="9144000" cy="5151258"/>
          </a:xfrm>
          <a:prstGeom prst="rect">
            <a:avLst/>
          </a:prstGeom>
        </p:spPr>
      </p:pic>
    </p:spTree>
    <p:extLst>
      <p:ext uri="{BB962C8B-B14F-4D97-AF65-F5344CB8AC3E}">
        <p14:creationId xmlns:p14="http://schemas.microsoft.com/office/powerpoint/2010/main" val="366799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F06D-A61D-B072-1CCF-D6D1FD1F56FB}"/>
              </a:ext>
            </a:extLst>
          </p:cNvPr>
          <p:cNvSpPr>
            <a:spLocks noGrp="1"/>
          </p:cNvSpPr>
          <p:nvPr>
            <p:ph type="title"/>
          </p:nvPr>
        </p:nvSpPr>
        <p:spPr>
          <a:xfrm>
            <a:off x="616516" y="960689"/>
            <a:ext cx="10088998" cy="566928"/>
          </a:xfrm>
        </p:spPr>
        <p:txBody>
          <a:bodyPr/>
          <a:lstStyle/>
          <a:p>
            <a:r>
              <a:rPr lang="en-US" dirty="0">
                <a:latin typeface="Times New Roman" panose="02020603050405020304" pitchFamily="18" charset="0"/>
                <a:cs typeface="Times New Roman" panose="02020603050405020304" pitchFamily="18" charset="0"/>
              </a:rPr>
              <a:t>Apply H-Z-H-X gate on single qubit with Measurement</a:t>
            </a:r>
          </a:p>
        </p:txBody>
      </p:sp>
      <p:sp>
        <p:nvSpPr>
          <p:cNvPr id="5" name="Text Placeholder 4">
            <a:extLst>
              <a:ext uri="{FF2B5EF4-FFF2-40B4-BE49-F238E27FC236}">
                <a16:creationId xmlns:a16="http://schemas.microsoft.com/office/drawing/2014/main" id="{F2DE525C-019A-40A2-D00D-D8C841E72D2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E4E9459-6173-CC70-9D8E-E07B1981D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9F917951-962C-26CB-956F-A6BF9B7C6B16}"/>
              </a:ext>
            </a:extLst>
          </p:cNvPr>
          <p:cNvPicPr>
            <a:picLocks noChangeAspect="1"/>
          </p:cNvPicPr>
          <p:nvPr/>
        </p:nvPicPr>
        <p:blipFill>
          <a:blip r:embed="rId2"/>
          <a:stretch>
            <a:fillRect/>
          </a:stretch>
        </p:blipFill>
        <p:spPr>
          <a:xfrm>
            <a:off x="1486486" y="1527616"/>
            <a:ext cx="9144000" cy="4737878"/>
          </a:xfrm>
          <a:prstGeom prst="rect">
            <a:avLst/>
          </a:prstGeom>
        </p:spPr>
      </p:pic>
    </p:spTree>
    <p:extLst>
      <p:ext uri="{BB962C8B-B14F-4D97-AF65-F5344CB8AC3E}">
        <p14:creationId xmlns:p14="http://schemas.microsoft.com/office/powerpoint/2010/main" val="296769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8F071-D8DE-66EF-2040-AD7F79AA7187}"/>
              </a:ext>
            </a:extLst>
          </p:cNvPr>
          <p:cNvSpPr>
            <a:spLocks noGrp="1"/>
          </p:cNvSpPr>
          <p:nvPr>
            <p:ph type="body" idx="1"/>
          </p:nvPr>
        </p:nvSpPr>
        <p:spPr>
          <a:xfrm>
            <a:off x="950976" y="1988193"/>
            <a:ext cx="10287000" cy="3260430"/>
          </a:xfrm>
        </p:spPr>
        <p:txBody>
          <a:bodyPr/>
          <a:lstStyle/>
          <a:p>
            <a:pPr marL="76200" indent="0">
              <a:buNone/>
            </a:pPr>
            <a:r>
              <a:rPr lang="en-US" sz="2800" dirty="0">
                <a:solidFill>
                  <a:schemeClr val="tx1">
                    <a:lumMod val="50000"/>
                  </a:schemeClr>
                </a:solidFill>
                <a:latin typeface="Times New Roman" panose="02020603050405020304" pitchFamily="18" charset="0"/>
                <a:cs typeface="Times New Roman" panose="02020603050405020304" pitchFamily="18" charset="0"/>
              </a:rPr>
              <a:t>Every interaction with a classical computer is caused by code instructing classical logic gates to operate on classical bits. </a:t>
            </a:r>
          </a:p>
          <a:p>
            <a:pPr marL="76200" indent="0">
              <a:buNone/>
            </a:pPr>
            <a:endParaRPr lang="en-US" sz="2800"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sz="2800" dirty="0">
                <a:solidFill>
                  <a:schemeClr val="tx1">
                    <a:lumMod val="50000"/>
                  </a:schemeClr>
                </a:solidFill>
                <a:latin typeface="Times New Roman" panose="02020603050405020304" pitchFamily="18" charset="0"/>
                <a:cs typeface="Times New Roman" panose="02020603050405020304" pitchFamily="18" charset="0"/>
              </a:rPr>
              <a:t>Similarly, a calculation on a quantum computer is caused by coding quantum logic gates to act on qubits. </a:t>
            </a:r>
          </a:p>
        </p:txBody>
      </p:sp>
      <p:sp>
        <p:nvSpPr>
          <p:cNvPr id="3" name="Title 2">
            <a:extLst>
              <a:ext uri="{FF2B5EF4-FFF2-40B4-BE49-F238E27FC236}">
                <a16:creationId xmlns:a16="http://schemas.microsoft.com/office/drawing/2014/main" id="{1B3C5162-86AA-3AD4-D1D5-69F940253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Ideas</a:t>
            </a:r>
            <a:endParaRPr lang="en-US" dirty="0"/>
          </a:p>
        </p:txBody>
      </p:sp>
      <p:sp>
        <p:nvSpPr>
          <p:cNvPr id="5" name="Text Placeholder 4">
            <a:extLst>
              <a:ext uri="{FF2B5EF4-FFF2-40B4-BE49-F238E27FC236}">
                <a16:creationId xmlns:a16="http://schemas.microsoft.com/office/drawing/2014/main" id="{DA6716C6-F201-48F2-33A7-DCB75132B8F5}"/>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6932EE98-ED32-ED1E-0239-9A78540EF5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52784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ED9E-3158-01D9-90DA-CF99CD5A84FB}"/>
              </a:ext>
            </a:extLst>
          </p:cNvPr>
          <p:cNvSpPr>
            <a:spLocks noGrp="1"/>
          </p:cNvSpPr>
          <p:nvPr>
            <p:ph type="ctrTitle"/>
          </p:nvPr>
        </p:nvSpPr>
        <p:spPr/>
        <p:txBody>
          <a:bodyPr anchor="ctr"/>
          <a:lstStyle/>
          <a:p>
            <a:pPr algn="ctr"/>
            <a:r>
              <a:rPr lang="en-US" dirty="0">
                <a:latin typeface="Times New Roman" panose="02020603050405020304" pitchFamily="18" charset="0"/>
                <a:cs typeface="Times New Roman" panose="02020603050405020304" pitchFamily="18" charset="0"/>
              </a:rPr>
              <a:t>Multi-Qubit Gates</a:t>
            </a:r>
          </a:p>
        </p:txBody>
      </p:sp>
    </p:spTree>
    <p:extLst>
      <p:ext uri="{BB962C8B-B14F-4D97-AF65-F5344CB8AC3E}">
        <p14:creationId xmlns:p14="http://schemas.microsoft.com/office/powerpoint/2010/main" val="123124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BDE4-976F-7E5B-BD89-66F3B901540E}"/>
              </a:ext>
            </a:extLst>
          </p:cNvPr>
          <p:cNvSpPr>
            <a:spLocks noGrp="1"/>
          </p:cNvSpPr>
          <p:nvPr>
            <p:ph type="ctrTitle"/>
          </p:nvPr>
        </p:nvSpPr>
        <p:spPr>
          <a:xfrm>
            <a:off x="1043732" y="717453"/>
            <a:ext cx="10515600" cy="4559583"/>
          </a:xfrm>
        </p:spPr>
        <p:txBody>
          <a:bodyPr anchor="ctr"/>
          <a:lstStyle/>
          <a:p>
            <a:pPr algn="ctr">
              <a:lnSpc>
                <a:spcPct val="100000"/>
              </a:lnSpc>
            </a:pPr>
            <a:r>
              <a:rPr lang="en-US" sz="4400" b="0" dirty="0">
                <a:latin typeface="Times New Roman" panose="02020603050405020304" pitchFamily="18" charset="0"/>
                <a:cs typeface="Times New Roman" panose="02020603050405020304" pitchFamily="18" charset="0"/>
              </a:rPr>
              <a:t>If quantum computing is the wave of the future, what do I need to do to ride this wave?</a:t>
            </a:r>
            <a:br>
              <a:rPr lang="en-US" sz="4400" b="0" dirty="0">
                <a:latin typeface="Times New Roman" panose="02020603050405020304" pitchFamily="18" charset="0"/>
                <a:cs typeface="Times New Roman" panose="02020603050405020304" pitchFamily="18" charset="0"/>
              </a:rPr>
            </a:br>
            <a:br>
              <a:rPr lang="en-US" sz="4400" b="0" dirty="0">
                <a:latin typeface="Times New Roman" panose="02020603050405020304" pitchFamily="18" charset="0"/>
                <a:cs typeface="Times New Roman" panose="02020603050405020304" pitchFamily="18" charset="0"/>
              </a:rPr>
            </a:br>
            <a:r>
              <a:rPr lang="en-US" sz="4400" b="0" dirty="0">
                <a:latin typeface="Times New Roman" panose="02020603050405020304" pitchFamily="18" charset="0"/>
                <a:cs typeface="Times New Roman" panose="02020603050405020304" pitchFamily="18" charset="0"/>
              </a:rPr>
              <a:t>Seek to understand the world of quantum and separate the hype from reality. </a:t>
            </a:r>
          </a:p>
        </p:txBody>
      </p:sp>
      <p:pic>
        <p:nvPicPr>
          <p:cNvPr id="1030" name="Picture 6">
            <a:extLst>
              <a:ext uri="{FF2B5EF4-FFF2-40B4-BE49-F238E27FC236}">
                <a16:creationId xmlns:a16="http://schemas.microsoft.com/office/drawing/2014/main" id="{B3F5B92C-4B8F-AB5F-457F-ECDD03AAF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97" y="393515"/>
            <a:ext cx="992442" cy="1484271"/>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514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A01621-B6DB-2D26-E25A-5A998D87CFE0}"/>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1889B5D-DBD7-DB71-1EE9-8C1E3748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4" name="Picture 3" descr="A picture containing calendar&#10;&#10;Description automatically generated">
            <a:extLst>
              <a:ext uri="{FF2B5EF4-FFF2-40B4-BE49-F238E27FC236}">
                <a16:creationId xmlns:a16="http://schemas.microsoft.com/office/drawing/2014/main" id="{F23BE7E0-2662-8A66-6A28-68001BF3ED7E}"/>
              </a:ext>
            </a:extLst>
          </p:cNvPr>
          <p:cNvPicPr>
            <a:picLocks noChangeAspect="1"/>
          </p:cNvPicPr>
          <p:nvPr/>
        </p:nvPicPr>
        <p:blipFill>
          <a:blip r:embed="rId3"/>
          <a:stretch>
            <a:fillRect/>
          </a:stretch>
        </p:blipFill>
        <p:spPr>
          <a:xfrm>
            <a:off x="1339976" y="1"/>
            <a:ext cx="9318354" cy="6857998"/>
          </a:xfrm>
          <a:prstGeom prst="rect">
            <a:avLst/>
          </a:prstGeom>
        </p:spPr>
      </p:pic>
    </p:spTree>
    <p:extLst>
      <p:ext uri="{BB962C8B-B14F-4D97-AF65-F5344CB8AC3E}">
        <p14:creationId xmlns:p14="http://schemas.microsoft.com/office/powerpoint/2010/main" val="238806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ED9E-3158-01D9-90DA-CF99CD5A84FB}"/>
              </a:ext>
            </a:extLst>
          </p:cNvPr>
          <p:cNvSpPr>
            <a:spLocks noGrp="1"/>
          </p:cNvSpPr>
          <p:nvPr>
            <p:ph type="ctrTitle"/>
          </p:nvPr>
        </p:nvSpPr>
        <p:spPr/>
        <p:txBody>
          <a:bodyPr anchor="ctr"/>
          <a:lstStyle/>
          <a:p>
            <a:pPr algn="ctr"/>
            <a:r>
              <a:rPr lang="en-US" dirty="0" err="1">
                <a:latin typeface="Times New Roman" panose="02020603050405020304" pitchFamily="18" charset="0"/>
                <a:cs typeface="Times New Roman" panose="02020603050405020304" pitchFamily="18" charset="0"/>
              </a:rPr>
              <a:t>Qiskit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717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1DCA8-70DE-856F-60AC-E1EBE221D205}"/>
              </a:ext>
            </a:extLst>
          </p:cNvPr>
          <p:cNvSpPr>
            <a:spLocks noGrp="1"/>
          </p:cNvSpPr>
          <p:nvPr>
            <p:ph type="body" idx="1"/>
          </p:nvPr>
        </p:nvSpPr>
        <p:spPr>
          <a:xfrm>
            <a:off x="950976" y="2132832"/>
            <a:ext cx="10287000" cy="3260430"/>
          </a:xfrm>
        </p:spPr>
        <p:txBody>
          <a:bodyPr/>
          <a:lstStyle/>
          <a:p>
            <a:pPr>
              <a:buFont typeface="Wingdings" pitchFamily="2" charset="2"/>
              <a:buChar char="§"/>
            </a:pPr>
            <a:r>
              <a:rPr lang="en-US" dirty="0" err="1">
                <a:solidFill>
                  <a:srgbClr val="000000"/>
                </a:solidFill>
                <a:latin typeface="Times New Roman" panose="02020603050405020304" pitchFamily="18" charset="0"/>
                <a:cs typeface="Times New Roman" panose="02020603050405020304" pitchFamily="18" charset="0"/>
              </a:rPr>
              <a:t>Qiskit</a:t>
            </a:r>
            <a:r>
              <a:rPr lang="en-US" dirty="0">
                <a:solidFill>
                  <a:srgbClr val="000000"/>
                </a:solidFill>
                <a:latin typeface="Times New Roman" panose="02020603050405020304" pitchFamily="18" charset="0"/>
                <a:cs typeface="Times New Roman" panose="02020603050405020304" pitchFamily="18" charset="0"/>
              </a:rPr>
              <a:t> is an open-source software development kit (SDK) for working with quantum computers at the level of pulses, circuits, and application modules. </a:t>
            </a:r>
            <a:r>
              <a:rPr lang="en-US" dirty="0">
                <a:solidFill>
                  <a:srgbClr val="000000"/>
                </a:solidFill>
                <a:latin typeface="Times New Roman" panose="02020603050405020304" pitchFamily="18" charset="0"/>
                <a:cs typeface="Times New Roman" panose="02020603050405020304" pitchFamily="18" charset="0"/>
                <a:hlinkClick r:id="rId2"/>
              </a:rPr>
              <a:t>https://qiskit.org</a:t>
            </a:r>
            <a:r>
              <a:rPr lang="en-US" dirty="0">
                <a:solidFill>
                  <a:srgbClr val="000000"/>
                </a:solidFill>
                <a:latin typeface="Times New Roman" panose="02020603050405020304" pitchFamily="18" charset="0"/>
                <a:cs typeface="Times New Roman" panose="02020603050405020304" pitchFamily="18" charset="0"/>
              </a:rPr>
              <a:t> </a:t>
            </a:r>
          </a:p>
          <a:p>
            <a:pPr>
              <a:buFont typeface="Wingdings" pitchFamily="2" charset="2"/>
              <a:buChar char="§"/>
            </a:pPr>
            <a:r>
              <a:rPr lang="en-US" dirty="0">
                <a:solidFill>
                  <a:srgbClr val="000000"/>
                </a:solidFill>
                <a:latin typeface="Times New Roman" panose="02020603050405020304" pitchFamily="18" charset="0"/>
                <a:cs typeface="Times New Roman" panose="02020603050405020304" pitchFamily="18" charset="0"/>
              </a:rPr>
              <a:t>Learn Quantum Computation using </a:t>
            </a:r>
            <a:r>
              <a:rPr lang="en-US" dirty="0" err="1">
                <a:solidFill>
                  <a:srgbClr val="000000"/>
                </a:solidFill>
                <a:latin typeface="Times New Roman" panose="02020603050405020304" pitchFamily="18" charset="0"/>
                <a:cs typeface="Times New Roman" panose="02020603050405020304" pitchFamily="18" charset="0"/>
              </a:rPr>
              <a:t>Qiskit</a:t>
            </a:r>
            <a:endParaRPr lang="en-US" dirty="0">
              <a:solidFill>
                <a:srgbClr val="000000"/>
              </a:solidFill>
              <a:latin typeface="Times New Roman" panose="02020603050405020304" pitchFamily="18" charset="0"/>
              <a:cs typeface="Times New Roman" panose="02020603050405020304" pitchFamily="18" charset="0"/>
            </a:endParaRPr>
          </a:p>
          <a:p>
            <a:pPr indent="0">
              <a:buNone/>
            </a:pPr>
            <a:r>
              <a:rPr lang="en-US" dirty="0">
                <a:solidFill>
                  <a:srgbClr val="000000"/>
                </a:solidFill>
                <a:latin typeface="Times New Roman" panose="02020603050405020304" pitchFamily="18" charset="0"/>
                <a:cs typeface="Times New Roman" panose="02020603050405020304" pitchFamily="18" charset="0"/>
                <a:hlinkClick r:id="rId3"/>
              </a:rPr>
              <a:t>https://qiskit.org/textbook/preface.html</a:t>
            </a:r>
            <a:r>
              <a:rPr lang="en-US" dirty="0">
                <a:solidFill>
                  <a:srgbClr val="000000"/>
                </a:solidFill>
                <a:latin typeface="Times New Roman" panose="02020603050405020304" pitchFamily="18" charset="0"/>
                <a:cs typeface="Times New Roman" panose="02020603050405020304" pitchFamily="18" charset="0"/>
              </a:rPr>
              <a:t> </a:t>
            </a:r>
          </a:p>
          <a:p>
            <a:pPr>
              <a:buFont typeface="Wingdings" pitchFamily="2" charset="2"/>
              <a:buChar char="§"/>
            </a:pPr>
            <a:r>
              <a:rPr lang="en-US" dirty="0">
                <a:solidFill>
                  <a:srgbClr val="000000"/>
                </a:solidFill>
                <a:latin typeface="Times New Roman" panose="02020603050405020304" pitchFamily="18" charset="0"/>
                <a:cs typeface="Times New Roman" panose="02020603050405020304" pitchFamily="18" charset="0"/>
              </a:rPr>
              <a:t>To install </a:t>
            </a:r>
            <a:r>
              <a:rPr lang="en-US" dirty="0" err="1">
                <a:solidFill>
                  <a:srgbClr val="000000"/>
                </a:solidFill>
                <a:latin typeface="Times New Roman" panose="02020603050405020304" pitchFamily="18" charset="0"/>
                <a:cs typeface="Times New Roman" panose="02020603050405020304" pitchFamily="18" charset="0"/>
              </a:rPr>
              <a:t>Qiskit</a:t>
            </a:r>
            <a:r>
              <a:rPr lang="en-US" dirty="0">
                <a:solidFill>
                  <a:srgbClr val="000000"/>
                </a:solidFill>
                <a:latin typeface="Times New Roman" panose="02020603050405020304" pitchFamily="18" charset="0"/>
                <a:cs typeface="Times New Roman" panose="02020603050405020304" pitchFamily="18" charset="0"/>
              </a:rPr>
              <a:t> locally, you will need Python 3.7+.</a:t>
            </a:r>
          </a:p>
          <a:p>
            <a:pPr marL="76200" indent="0">
              <a:buNone/>
            </a:pPr>
            <a:endParaRPr lang="en-US" sz="3200" dirty="0"/>
          </a:p>
        </p:txBody>
      </p:sp>
      <p:sp>
        <p:nvSpPr>
          <p:cNvPr id="3" name="Title 2">
            <a:extLst>
              <a:ext uri="{FF2B5EF4-FFF2-40B4-BE49-F238E27FC236}">
                <a16:creationId xmlns:a16="http://schemas.microsoft.com/office/drawing/2014/main" id="{E5388639-C050-0862-22C0-8685E37A5D1A}"/>
              </a:ext>
            </a:extLst>
          </p:cNvPr>
          <p:cNvSpPr>
            <a:spLocks noGrp="1"/>
          </p:cNvSpPr>
          <p:nvPr>
            <p:ph type="title"/>
          </p:nvPr>
        </p:nvSpPr>
        <p:spPr/>
        <p:txBody>
          <a:bodyPr/>
          <a:lstStyle/>
          <a:p>
            <a:r>
              <a:rPr lang="en-US" sz="4000" dirty="0" err="1">
                <a:latin typeface="Times New Roman" panose="02020603050405020304" pitchFamily="18" charset="0"/>
                <a:cs typeface="Times New Roman" panose="02020603050405020304" pitchFamily="18" charset="0"/>
              </a:rPr>
              <a:t>Qiskit</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[kiss-kit] </a:t>
            </a:r>
          </a:p>
        </p:txBody>
      </p:sp>
      <p:sp>
        <p:nvSpPr>
          <p:cNvPr id="5" name="Text Placeholder 4">
            <a:extLst>
              <a:ext uri="{FF2B5EF4-FFF2-40B4-BE49-F238E27FC236}">
                <a16:creationId xmlns:a16="http://schemas.microsoft.com/office/drawing/2014/main" id="{2669412F-24B7-12DB-D036-F45F02F4F67D}"/>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987C513-727D-A05F-6F4D-6A1CAE889F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7" name="Picture 2">
            <a:extLst>
              <a:ext uri="{FF2B5EF4-FFF2-40B4-BE49-F238E27FC236}">
                <a16:creationId xmlns:a16="http://schemas.microsoft.com/office/drawing/2014/main" id="{0207CA33-29E5-A43A-E3C8-3A94444BA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599" y="5283708"/>
            <a:ext cx="903000" cy="903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ical user interface, text, application&#10;&#10;Description automatically generated">
            <a:extLst>
              <a:ext uri="{FF2B5EF4-FFF2-40B4-BE49-F238E27FC236}">
                <a16:creationId xmlns:a16="http://schemas.microsoft.com/office/drawing/2014/main" id="{20C0CF2B-355C-B8FF-EF2E-884254C54116}"/>
              </a:ext>
            </a:extLst>
          </p:cNvPr>
          <p:cNvPicPr>
            <a:picLocks noChangeAspect="1"/>
          </p:cNvPicPr>
          <p:nvPr/>
        </p:nvPicPr>
        <p:blipFill>
          <a:blip r:embed="rId5"/>
          <a:stretch>
            <a:fillRect/>
          </a:stretch>
        </p:blipFill>
        <p:spPr>
          <a:xfrm>
            <a:off x="1056483" y="5119487"/>
            <a:ext cx="2321170" cy="109728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2C0B66A5-225A-8C43-54E8-35587D34E046}"/>
              </a:ext>
            </a:extLst>
          </p:cNvPr>
          <p:cNvPicPr>
            <a:picLocks noChangeAspect="1"/>
          </p:cNvPicPr>
          <p:nvPr/>
        </p:nvPicPr>
        <p:blipFill>
          <a:blip r:embed="rId6"/>
          <a:stretch>
            <a:fillRect/>
          </a:stretch>
        </p:blipFill>
        <p:spPr>
          <a:xfrm>
            <a:off x="8934846" y="5114738"/>
            <a:ext cx="2426677" cy="109728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AF82FCEB-3C96-02AA-78BD-CB7E8988397F}"/>
              </a:ext>
            </a:extLst>
          </p:cNvPr>
          <p:cNvPicPr>
            <a:picLocks noChangeAspect="1"/>
          </p:cNvPicPr>
          <p:nvPr/>
        </p:nvPicPr>
        <p:blipFill>
          <a:blip r:embed="rId7"/>
          <a:stretch>
            <a:fillRect/>
          </a:stretch>
        </p:blipFill>
        <p:spPr>
          <a:xfrm>
            <a:off x="9130525" y="1007879"/>
            <a:ext cx="2400888" cy="1017767"/>
          </a:xfrm>
          <a:prstGeom prst="rect">
            <a:avLst/>
          </a:prstGeom>
        </p:spPr>
      </p:pic>
    </p:spTree>
    <p:extLst>
      <p:ext uri="{BB962C8B-B14F-4D97-AF65-F5344CB8AC3E}">
        <p14:creationId xmlns:p14="http://schemas.microsoft.com/office/powerpoint/2010/main" val="2387932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7F5A9D-CB96-61AA-71CC-067F7288C447}"/>
              </a:ext>
            </a:extLst>
          </p:cNvPr>
          <p:cNvSpPr>
            <a:spLocks noGrp="1"/>
          </p:cNvSpPr>
          <p:nvPr>
            <p:ph type="body" idx="1"/>
          </p:nvPr>
        </p:nvSpPr>
        <p:spPr>
          <a:xfrm>
            <a:off x="950976" y="1865375"/>
            <a:ext cx="10287000" cy="3856551"/>
          </a:xfrm>
        </p:spPr>
        <p:txBody>
          <a:bodyPr/>
          <a:lstStyle/>
          <a:p>
            <a:pPr>
              <a:buFont typeface="Wingdings" pitchFamily="2" charset="2"/>
              <a:buChar char="§"/>
            </a:pPr>
            <a:r>
              <a:rPr lang="en-US" dirty="0">
                <a:solidFill>
                  <a:schemeClr val="tx1">
                    <a:lumMod val="50000"/>
                  </a:schemeClr>
                </a:solidFill>
                <a:latin typeface="Times New Roman" panose="02020603050405020304" pitchFamily="18" charset="0"/>
                <a:cs typeface="Times New Roman" panose="02020603050405020304" pitchFamily="18" charset="0"/>
              </a:rPr>
              <a:t>Python and all its important packages are available in the Anaconda distribution</a:t>
            </a:r>
            <a:r>
              <a:rPr lang="en-US"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hlinkClick r:id="rId2"/>
              </a:rPr>
              <a:t>https://www.continuum.io/</a:t>
            </a:r>
            <a:endParaRPr lang="en-US" u="sng" dirty="0">
              <a:latin typeface="Times New Roman" panose="02020603050405020304" pitchFamily="18" charset="0"/>
              <a:cs typeface="Times New Roman" panose="02020603050405020304" pitchFamily="18" charset="0"/>
            </a:endParaRPr>
          </a:p>
          <a:p>
            <a:pPr>
              <a:buFont typeface="Wingdings" pitchFamily="2" charset="2"/>
              <a:buChar char="§"/>
            </a:pPr>
            <a:r>
              <a:rPr lang="en-US" dirty="0">
                <a:solidFill>
                  <a:schemeClr val="tx1">
                    <a:lumMod val="50000"/>
                  </a:schemeClr>
                </a:solidFill>
                <a:latin typeface="Times New Roman" panose="02020603050405020304" pitchFamily="18" charset="0"/>
                <a:cs typeface="Times New Roman" panose="02020603050405020304" pitchFamily="18" charset="0"/>
              </a:rPr>
              <a:t>Install the Python 3.7   version</a:t>
            </a:r>
          </a:p>
          <a:p>
            <a:pPr lvl="1">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User Guide: </a:t>
            </a:r>
            <a:r>
              <a:rPr lang="en-US" sz="2400" dirty="0">
                <a:latin typeface="Times New Roman" panose="02020603050405020304" pitchFamily="18" charset="0"/>
                <a:cs typeface="Times New Roman" panose="02020603050405020304" pitchFamily="18" charset="0"/>
                <a:hlinkClick r:id="rId3"/>
              </a:rPr>
              <a:t>https://conda.io/projects/conda/en/latest/user-guide/</a:t>
            </a:r>
            <a:r>
              <a:rPr lang="en-US" sz="2400" dirty="0">
                <a:latin typeface="Times New Roman" panose="02020603050405020304" pitchFamily="18" charset="0"/>
                <a:cs typeface="Times New Roman" panose="02020603050405020304" pitchFamily="18" charset="0"/>
              </a:rPr>
              <a:t> </a:t>
            </a:r>
          </a:p>
          <a:p>
            <a:pPr lvl="1">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Getting started (“test drive,” inside User Guide):</a:t>
            </a:r>
          </a:p>
          <a:p>
            <a:pPr marL="671512" lvl="2">
              <a:spcBef>
                <a:spcPts val="600"/>
              </a:spcBef>
            </a:pP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4"/>
              </a:rPr>
              <a:t>https://conda.io/docs/user-guide/getting-started.html</a:t>
            </a:r>
            <a:r>
              <a:rPr lang="en-US" sz="2400" dirty="0">
                <a:latin typeface="Times New Roman" panose="02020603050405020304" pitchFamily="18" charset="0"/>
                <a:cs typeface="Times New Roman" panose="02020603050405020304" pitchFamily="18" charset="0"/>
              </a:rPr>
              <a:t> </a:t>
            </a:r>
          </a:p>
          <a:p>
            <a:pPr lvl="2">
              <a:spcBef>
                <a:spcPts val="16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See especially “Getting started with Navigator”:  </a:t>
            </a:r>
            <a:r>
              <a:rPr lang="en-US" sz="2400" dirty="0">
                <a:latin typeface="Times New Roman" panose="02020603050405020304" pitchFamily="18" charset="0"/>
                <a:cs typeface="Times New Roman" panose="02020603050405020304" pitchFamily="18" charset="0"/>
                <a:hlinkClick r:id="rId5"/>
              </a:rPr>
              <a:t>http://docs.anaconda.com/anaconda/navigator/getting-started/</a:t>
            </a:r>
            <a:r>
              <a:rPr lang="en-US" sz="2400" dirty="0">
                <a:latin typeface="Times New Roman" panose="02020603050405020304" pitchFamily="18" charset="0"/>
                <a:cs typeface="Times New Roman" panose="02020603050405020304" pitchFamily="18" charset="0"/>
              </a:rPr>
              <a:t> </a:t>
            </a:r>
          </a:p>
        </p:txBody>
      </p:sp>
      <p:sp>
        <p:nvSpPr>
          <p:cNvPr id="3" name="Title 2">
            <a:extLst>
              <a:ext uri="{FF2B5EF4-FFF2-40B4-BE49-F238E27FC236}">
                <a16:creationId xmlns:a16="http://schemas.microsoft.com/office/drawing/2014/main" id="{60D82BD0-675B-F412-CFB6-BB8D24E21994}"/>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Anaconda Distribution</a:t>
            </a:r>
          </a:p>
        </p:txBody>
      </p:sp>
      <p:sp>
        <p:nvSpPr>
          <p:cNvPr id="5" name="Text Placeholder 4">
            <a:extLst>
              <a:ext uri="{FF2B5EF4-FFF2-40B4-BE49-F238E27FC236}">
                <a16:creationId xmlns:a16="http://schemas.microsoft.com/office/drawing/2014/main" id="{7628BF3F-7C5D-12F1-750E-78EF6DD5D2A6}"/>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640301B3-D647-DCAD-F7D1-8FFCF03B43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29945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D0CF1-470E-84A0-41B8-4AB97EF38FF7}"/>
              </a:ext>
            </a:extLst>
          </p:cNvPr>
          <p:cNvSpPr>
            <a:spLocks noGrp="1"/>
          </p:cNvSpPr>
          <p:nvPr>
            <p:ph type="body" idx="1"/>
          </p:nvPr>
        </p:nvSpPr>
        <p:spPr>
          <a:xfrm>
            <a:off x="950976" y="1865376"/>
            <a:ext cx="10287000" cy="4121662"/>
          </a:xfrm>
        </p:spPr>
        <p:txBody>
          <a:bodyPr/>
          <a:lstStyle/>
          <a:p>
            <a:pPr>
              <a:buFont typeface="Wingdings" pitchFamily="2" charset="2"/>
              <a:buChar char="q"/>
            </a:pPr>
            <a:r>
              <a:rPr lang="en-US" dirty="0">
                <a:solidFill>
                  <a:schemeClr val="tx1">
                    <a:lumMod val="50000"/>
                  </a:schemeClr>
                </a:solidFill>
                <a:latin typeface="Times New Roman" panose="02020603050405020304" pitchFamily="18" charset="0"/>
                <a:cs typeface="Times New Roman" panose="02020603050405020304" pitchFamily="18" charset="0"/>
              </a:rPr>
              <a:t>What is </a:t>
            </a:r>
            <a:r>
              <a:rPr lang="en-US" dirty="0" err="1">
                <a:solidFill>
                  <a:schemeClr val="tx1">
                    <a:lumMod val="50000"/>
                  </a:schemeClr>
                </a:solidFill>
                <a:latin typeface="Times New Roman" panose="02020603050405020304" pitchFamily="18" charset="0"/>
                <a:cs typeface="Times New Roman" panose="02020603050405020304" pitchFamily="18" charset="0"/>
              </a:rPr>
              <a:t>Jupyter</a:t>
            </a:r>
            <a:r>
              <a:rPr lang="en-US" dirty="0">
                <a:solidFill>
                  <a:schemeClr val="tx1">
                    <a:lumMod val="50000"/>
                  </a:schemeClr>
                </a:solidFill>
                <a:latin typeface="Times New Roman" panose="02020603050405020304" pitchFamily="18" charset="0"/>
                <a:cs typeface="Times New Roman" panose="02020603050405020304" pitchFamily="18" charset="0"/>
              </a:rPr>
              <a:t> ?</a:t>
            </a:r>
          </a:p>
          <a:p>
            <a:pPr lvl="1">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A rough acronym for: Julia, Python, and R. </a:t>
            </a:r>
          </a:p>
          <a:p>
            <a:pPr lvl="1">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An interactive programming environment, styled like a notebook.</a:t>
            </a:r>
          </a:p>
          <a:p>
            <a:pPr lvl="2">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Similar to </a:t>
            </a:r>
            <a:r>
              <a:rPr lang="en-US" sz="2400" dirty="0" err="1">
                <a:solidFill>
                  <a:schemeClr val="tx1">
                    <a:lumMod val="50000"/>
                  </a:schemeClr>
                </a:solidFill>
                <a:latin typeface="Times New Roman" panose="02020603050405020304" pitchFamily="18" charset="0"/>
                <a:cs typeface="Times New Roman" panose="02020603050405020304" pitchFamily="18" charset="0"/>
              </a:rPr>
              <a:t>Mathmatica</a:t>
            </a:r>
            <a:r>
              <a:rPr lang="en-US" sz="2400" dirty="0">
                <a:solidFill>
                  <a:schemeClr val="tx1">
                    <a:lumMod val="50000"/>
                  </a:schemeClr>
                </a:solidFill>
                <a:latin typeface="Times New Roman" panose="02020603050405020304" pitchFamily="18" charset="0"/>
                <a:cs typeface="Times New Roman" panose="02020603050405020304" pitchFamily="18" charset="0"/>
              </a:rPr>
              <a:t> or Maple Notebooks</a:t>
            </a:r>
          </a:p>
          <a:p>
            <a:pPr lvl="2">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Many languages supported:</a:t>
            </a:r>
          </a:p>
          <a:p>
            <a:pPr lvl="3">
              <a:spcBef>
                <a:spcPts val="1200"/>
              </a:spcBef>
            </a:pPr>
            <a:r>
              <a:rPr lang="en-US" sz="2400" dirty="0">
                <a:latin typeface="Times New Roman" panose="02020603050405020304" pitchFamily="18" charset="0"/>
                <a:cs typeface="Times New Roman" panose="02020603050405020304" pitchFamily="18" charset="0"/>
                <a:hlinkClick r:id="rId2"/>
              </a:rPr>
              <a:t>https://github.com/jupyter/jupyter/wiki/Jupyter-kernels</a:t>
            </a:r>
            <a:r>
              <a:rPr lang="en-US" sz="2400" dirty="0">
                <a:latin typeface="Times New Roman" panose="02020603050405020304" pitchFamily="18" charset="0"/>
                <a:cs typeface="Times New Roman" panose="02020603050405020304" pitchFamily="18" charset="0"/>
              </a:rPr>
              <a:t>	</a:t>
            </a:r>
          </a:p>
          <a:p>
            <a:pPr lvl="1">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Parts</a:t>
            </a:r>
          </a:p>
          <a:p>
            <a:pPr lvl="2">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Kernel – the compute engine (interpreter)</a:t>
            </a:r>
          </a:p>
          <a:p>
            <a:pPr lvl="2">
              <a:spcBef>
                <a:spcPts val="12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Dashboard – where the user interacts, usually a browser</a:t>
            </a:r>
          </a:p>
          <a:p>
            <a:endParaRPr lang="en-US" dirty="0"/>
          </a:p>
        </p:txBody>
      </p:sp>
      <p:sp>
        <p:nvSpPr>
          <p:cNvPr id="3" name="Title 2">
            <a:extLst>
              <a:ext uri="{FF2B5EF4-FFF2-40B4-BE49-F238E27FC236}">
                <a16:creationId xmlns:a16="http://schemas.microsoft.com/office/drawing/2014/main" id="{A1FE9F26-2B23-5115-648E-08009708EA79}"/>
              </a:ext>
            </a:extLst>
          </p:cNvPr>
          <p:cNvSpPr>
            <a:spLocks noGrp="1"/>
          </p:cNvSpPr>
          <p:nvPr>
            <p:ph type="title"/>
          </p:nvPr>
        </p:nvSpPr>
        <p:spPr>
          <a:xfrm>
            <a:off x="950976" y="1187612"/>
            <a:ext cx="10287000" cy="566928"/>
          </a:xfrm>
        </p:spPr>
        <p:txBody>
          <a:bodyPr/>
          <a:lstStyle/>
          <a:p>
            <a:r>
              <a:rPr lang="en-US" sz="4000" dirty="0" err="1">
                <a:latin typeface="Times New Roman" panose="02020603050405020304" pitchFamily="18" charset="0"/>
                <a:cs typeface="Times New Roman" panose="02020603050405020304" pitchFamily="18" charset="0"/>
              </a:rPr>
              <a:t>Jupyder</a:t>
            </a:r>
            <a:r>
              <a:rPr lang="en-US" sz="4000" dirty="0">
                <a:latin typeface="Times New Roman" panose="02020603050405020304" pitchFamily="18" charset="0"/>
                <a:cs typeface="Times New Roman" panose="02020603050405020304" pitchFamily="18" charset="0"/>
              </a:rPr>
              <a:t> Notebook</a:t>
            </a:r>
          </a:p>
        </p:txBody>
      </p:sp>
      <p:sp>
        <p:nvSpPr>
          <p:cNvPr id="5" name="Text Placeholder 4">
            <a:extLst>
              <a:ext uri="{FF2B5EF4-FFF2-40B4-BE49-F238E27FC236}">
                <a16:creationId xmlns:a16="http://schemas.microsoft.com/office/drawing/2014/main" id="{77931FC8-6620-FD3C-80EB-9D29513163A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2E9E5052-98B7-75A3-70EA-8920DD6D52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49852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829462-5FEC-7D4A-5E6F-5A52E5465021}"/>
              </a:ext>
            </a:extLst>
          </p:cNvPr>
          <p:cNvSpPr>
            <a:spLocks noGrp="1"/>
          </p:cNvSpPr>
          <p:nvPr>
            <p:ph type="body" idx="1"/>
          </p:nvPr>
        </p:nvSpPr>
        <p:spPr>
          <a:xfrm>
            <a:off x="950976" y="2196222"/>
            <a:ext cx="10287000" cy="3260430"/>
          </a:xfrm>
        </p:spPr>
        <p:txBody>
          <a:bodyPr/>
          <a:lstStyle/>
          <a:p>
            <a:pPr>
              <a:buFont typeface="Wingdings" pitchFamily="2" charset="2"/>
              <a:buChar char="q"/>
            </a:pPr>
            <a:r>
              <a:rPr lang="en-US" dirty="0">
                <a:solidFill>
                  <a:schemeClr val="tx1">
                    <a:lumMod val="50000"/>
                  </a:schemeClr>
                </a:solidFill>
                <a:latin typeface="Times New Roman" panose="02020603050405020304" pitchFamily="18" charset="0"/>
                <a:cs typeface="Times New Roman" panose="02020603050405020304" pitchFamily="18" charset="0"/>
              </a:rPr>
              <a:t>2 Things happen when you run </a:t>
            </a:r>
            <a:r>
              <a:rPr lang="en-US" dirty="0" err="1">
                <a:solidFill>
                  <a:schemeClr val="tx1">
                    <a:lumMod val="50000"/>
                  </a:schemeClr>
                </a:solidFill>
                <a:latin typeface="Times New Roman" panose="02020603050405020304" pitchFamily="18" charset="0"/>
                <a:cs typeface="Times New Roman" panose="02020603050405020304" pitchFamily="18" charset="0"/>
              </a:rPr>
              <a:t>Jupyter</a:t>
            </a: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lvl="1">
              <a:spcBef>
                <a:spcPts val="1200"/>
              </a:spcBef>
              <a:buFont typeface="Wingdings" pitchFamily="2" charset="2"/>
              <a:buChar char="§"/>
            </a:pPr>
            <a:r>
              <a:rPr lang="en-US" sz="2400" dirty="0">
                <a:solidFill>
                  <a:schemeClr val="tx1">
                    <a:lumMod val="50000"/>
                  </a:schemeClr>
                </a:solidFill>
                <a:latin typeface="Times New Roman" panose="02020603050405020304" pitchFamily="18" charset="0"/>
                <a:cs typeface="Times New Roman" panose="02020603050405020304" pitchFamily="18" charset="0"/>
              </a:rPr>
              <a:t>The </a:t>
            </a:r>
            <a:r>
              <a:rPr lang="en-US" sz="2400" dirty="0" err="1">
                <a:solidFill>
                  <a:schemeClr val="tx1">
                    <a:lumMod val="50000"/>
                  </a:schemeClr>
                </a:solidFill>
                <a:latin typeface="Times New Roman" panose="02020603050405020304" pitchFamily="18" charset="0"/>
                <a:cs typeface="Times New Roman" panose="02020603050405020304" pitchFamily="18" charset="0"/>
              </a:rPr>
              <a:t>Jupyter</a:t>
            </a:r>
            <a:r>
              <a:rPr lang="en-US" sz="2400" dirty="0">
                <a:solidFill>
                  <a:schemeClr val="tx1">
                    <a:lumMod val="50000"/>
                  </a:schemeClr>
                </a:solidFill>
                <a:latin typeface="Times New Roman" panose="02020603050405020304" pitchFamily="18" charset="0"/>
                <a:cs typeface="Times New Roman" panose="02020603050405020304" pitchFamily="18" charset="0"/>
              </a:rPr>
              <a:t> processing engine (kernel) starts as a server on your machine  </a:t>
            </a:r>
          </a:p>
          <a:p>
            <a:pPr lvl="2">
              <a:spcBef>
                <a:spcPts val="10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A web service listening on port 8888</a:t>
            </a:r>
          </a:p>
          <a:p>
            <a:pPr marL="1330325" lvl="4">
              <a:spcBef>
                <a:spcPts val="800"/>
              </a:spcBef>
            </a:pPr>
            <a:r>
              <a:rPr lang="en-US" sz="2400" dirty="0">
                <a:latin typeface="Times New Roman" panose="02020603050405020304" pitchFamily="18" charset="0"/>
                <a:cs typeface="Times New Roman" panose="02020603050405020304" pitchFamily="18" charset="0"/>
                <a:hlinkClick r:id="rId2"/>
              </a:rPr>
              <a:t>http://localhost:8888</a:t>
            </a:r>
            <a:endParaRPr lang="en-US" sz="2400" dirty="0">
              <a:latin typeface="Times New Roman" panose="02020603050405020304" pitchFamily="18" charset="0"/>
              <a:cs typeface="Times New Roman" panose="02020603050405020304" pitchFamily="18" charset="0"/>
            </a:endParaRPr>
          </a:p>
          <a:p>
            <a:pPr lvl="1">
              <a:spcBef>
                <a:spcPts val="1200"/>
              </a:spcBef>
              <a:buFont typeface="Wingdings" pitchFamily="2" charset="2"/>
              <a:buChar char="§"/>
            </a:pPr>
            <a:r>
              <a:rPr lang="en-US" sz="2400" dirty="0" err="1">
                <a:solidFill>
                  <a:schemeClr val="tx1">
                    <a:lumMod val="50000"/>
                  </a:schemeClr>
                </a:solidFill>
                <a:latin typeface="Times New Roman" panose="02020603050405020304" pitchFamily="18" charset="0"/>
                <a:cs typeface="Times New Roman" panose="02020603050405020304" pitchFamily="18" charset="0"/>
              </a:rPr>
              <a:t>Jupyter</a:t>
            </a:r>
            <a:r>
              <a:rPr lang="en-US" sz="2400" dirty="0">
                <a:solidFill>
                  <a:schemeClr val="tx1">
                    <a:lumMod val="50000"/>
                  </a:schemeClr>
                </a:solidFill>
                <a:latin typeface="Times New Roman" panose="02020603050405020304" pitchFamily="18" charset="0"/>
                <a:cs typeface="Times New Roman" panose="02020603050405020304" pitchFamily="18" charset="0"/>
              </a:rPr>
              <a:t> opens a web browser window connecting to the local </a:t>
            </a:r>
            <a:r>
              <a:rPr lang="en-US" sz="2400" dirty="0" err="1">
                <a:solidFill>
                  <a:schemeClr val="tx1">
                    <a:lumMod val="50000"/>
                  </a:schemeClr>
                </a:solidFill>
                <a:latin typeface="Times New Roman" panose="02020603050405020304" pitchFamily="18" charset="0"/>
                <a:cs typeface="Times New Roman" panose="02020603050405020304" pitchFamily="18" charset="0"/>
              </a:rPr>
              <a:t>Jupyter</a:t>
            </a:r>
            <a:r>
              <a:rPr lang="en-US" sz="2400" dirty="0">
                <a:solidFill>
                  <a:schemeClr val="tx1">
                    <a:lumMod val="50000"/>
                  </a:schemeClr>
                </a:solidFill>
                <a:latin typeface="Times New Roman" panose="02020603050405020304" pitchFamily="18" charset="0"/>
                <a:cs typeface="Times New Roman" panose="02020603050405020304" pitchFamily="18" charset="0"/>
              </a:rPr>
              <a:t> server </a:t>
            </a:r>
          </a:p>
          <a:p>
            <a:pPr lvl="2">
              <a:spcBef>
                <a:spcPts val="800"/>
              </a:spcBef>
            </a:pPr>
            <a:r>
              <a:rPr lang="en-US" sz="2400" dirty="0">
                <a:solidFill>
                  <a:schemeClr val="tx1">
                    <a:lumMod val="50000"/>
                  </a:schemeClr>
                </a:solidFill>
                <a:latin typeface="Times New Roman" panose="02020603050405020304" pitchFamily="18" charset="0"/>
                <a:cs typeface="Times New Roman" panose="02020603050405020304" pitchFamily="18" charset="0"/>
              </a:rPr>
              <a:t>Shows you the welcome screen</a:t>
            </a:r>
          </a:p>
          <a:p>
            <a:endParaRPr lang="en-US" dirty="0"/>
          </a:p>
        </p:txBody>
      </p:sp>
      <p:sp>
        <p:nvSpPr>
          <p:cNvPr id="3" name="Title 2">
            <a:extLst>
              <a:ext uri="{FF2B5EF4-FFF2-40B4-BE49-F238E27FC236}">
                <a16:creationId xmlns:a16="http://schemas.microsoft.com/office/drawing/2014/main" id="{AE4F1C89-088B-445F-84D0-8E4B270D8B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happens when I run </a:t>
            </a:r>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1D93DDC2-11FE-5F0D-4871-1B31033E176A}"/>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A0ECA7A-1E12-9D3D-1417-0B8C1AB68C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915342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E7C7F-41D5-4C90-AEB9-ABBC1D011474}"/>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 start screen</a:t>
            </a:r>
          </a:p>
        </p:txBody>
      </p:sp>
      <p:sp>
        <p:nvSpPr>
          <p:cNvPr id="5" name="Text Placeholder 4">
            <a:extLst>
              <a:ext uri="{FF2B5EF4-FFF2-40B4-BE49-F238E27FC236}">
                <a16:creationId xmlns:a16="http://schemas.microsoft.com/office/drawing/2014/main" id="{55AF09BA-3B64-5897-70BF-915F4E46AE0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929DB6A-12D1-9BE0-1B8E-1D119B5AB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7" name="Content Placeholder 3">
            <a:extLst>
              <a:ext uri="{FF2B5EF4-FFF2-40B4-BE49-F238E27FC236}">
                <a16:creationId xmlns:a16="http://schemas.microsoft.com/office/drawing/2014/main" id="{33A0E054-ADF4-F86F-C6E6-AAC7DE8D303C}"/>
              </a:ext>
            </a:extLst>
          </p:cNvPr>
          <p:cNvPicPr>
            <a:picLocks noChangeAspect="1"/>
          </p:cNvPicPr>
          <p:nvPr/>
        </p:nvPicPr>
        <p:blipFill>
          <a:blip r:embed="rId2"/>
          <a:stretch>
            <a:fillRect/>
          </a:stretch>
        </p:blipFill>
        <p:spPr>
          <a:xfrm>
            <a:off x="1712610" y="1865376"/>
            <a:ext cx="8763732" cy="3863127"/>
          </a:xfrm>
          <a:prstGeom prst="rect">
            <a:avLst/>
          </a:prstGeom>
          <a:noFill/>
          <a:ln>
            <a:noFill/>
          </a:ln>
        </p:spPr>
      </p:pic>
    </p:spTree>
    <p:extLst>
      <p:ext uri="{BB962C8B-B14F-4D97-AF65-F5344CB8AC3E}">
        <p14:creationId xmlns:p14="http://schemas.microsoft.com/office/powerpoint/2010/main" val="1008104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715BD9-5444-9E49-74A3-F8098AB5FD5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 start screen</a:t>
            </a:r>
          </a:p>
        </p:txBody>
      </p:sp>
      <p:sp>
        <p:nvSpPr>
          <p:cNvPr id="5" name="Text Placeholder 4">
            <a:extLst>
              <a:ext uri="{FF2B5EF4-FFF2-40B4-BE49-F238E27FC236}">
                <a16:creationId xmlns:a16="http://schemas.microsoft.com/office/drawing/2014/main" id="{E75173DA-0493-E5C3-FDBC-D0B78BCD3A3E}"/>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0DDABD6E-FAE5-2CB6-2177-38E39B2291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10" name="Picture 9">
            <a:extLst>
              <a:ext uri="{FF2B5EF4-FFF2-40B4-BE49-F238E27FC236}">
                <a16:creationId xmlns:a16="http://schemas.microsoft.com/office/drawing/2014/main" id="{E1339B3D-669B-8BAB-7FFA-133914F25D10}"/>
              </a:ext>
            </a:extLst>
          </p:cNvPr>
          <p:cNvPicPr>
            <a:picLocks noChangeAspect="1"/>
          </p:cNvPicPr>
          <p:nvPr/>
        </p:nvPicPr>
        <p:blipFill>
          <a:blip r:embed="rId2"/>
          <a:stretch>
            <a:fillRect/>
          </a:stretch>
        </p:blipFill>
        <p:spPr>
          <a:xfrm>
            <a:off x="2369128" y="1609621"/>
            <a:ext cx="7841672" cy="4634815"/>
          </a:xfrm>
          <a:prstGeom prst="rect">
            <a:avLst/>
          </a:prstGeom>
        </p:spPr>
      </p:pic>
    </p:spTree>
    <p:extLst>
      <p:ext uri="{BB962C8B-B14F-4D97-AF65-F5344CB8AC3E}">
        <p14:creationId xmlns:p14="http://schemas.microsoft.com/office/powerpoint/2010/main" val="67500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1DCA8-70DE-856F-60AC-E1EBE221D205}"/>
              </a:ext>
            </a:extLst>
          </p:cNvPr>
          <p:cNvSpPr>
            <a:spLocks noGrp="1"/>
          </p:cNvSpPr>
          <p:nvPr>
            <p:ph type="body" idx="1"/>
          </p:nvPr>
        </p:nvSpPr>
        <p:spPr>
          <a:xfrm>
            <a:off x="1001339" y="2113095"/>
            <a:ext cx="10287000" cy="3260430"/>
          </a:xfrm>
        </p:spPr>
        <p:txBody>
          <a:bodyPr/>
          <a:lstStyle/>
          <a:p>
            <a:r>
              <a:rPr lang="en-US" b="1" dirty="0">
                <a:solidFill>
                  <a:schemeClr val="tx1">
                    <a:lumMod val="50000"/>
                  </a:schemeClr>
                </a:solidFill>
                <a:latin typeface="Times New Roman" panose="02020603050405020304" pitchFamily="18" charset="0"/>
                <a:cs typeface="Times New Roman" panose="02020603050405020304" pitchFamily="18" charset="0"/>
              </a:rPr>
              <a:t>Linux </a:t>
            </a:r>
          </a:p>
          <a:p>
            <a:pPr marL="731520" indent="0">
              <a:buNone/>
            </a:pPr>
            <a:r>
              <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rPr>
              <a:t>pip install -U pip &amp;&amp; pip install </a:t>
            </a:r>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qiskit</a:t>
            </a:r>
            <a:endPar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endParaRPr>
          </a:p>
          <a:p>
            <a:r>
              <a:rPr lang="en-US" b="1" dirty="0">
                <a:solidFill>
                  <a:schemeClr val="tx1">
                    <a:lumMod val="50000"/>
                  </a:schemeClr>
                </a:solidFill>
                <a:latin typeface="Times New Roman" panose="02020603050405020304" pitchFamily="18" charset="0"/>
                <a:cs typeface="Times New Roman" panose="02020603050405020304" pitchFamily="18" charset="0"/>
              </a:rPr>
              <a:t>Mac</a:t>
            </a:r>
          </a:p>
          <a:p>
            <a:pPr marL="731520" indent="0">
              <a:buNone/>
            </a:pPr>
            <a:r>
              <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rPr>
              <a:t>pip install </a:t>
            </a:r>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qiskit</a:t>
            </a:r>
            <a:endPar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endParaRPr>
          </a:p>
          <a:p>
            <a:r>
              <a:rPr lang="en-US" b="1" dirty="0">
                <a:solidFill>
                  <a:schemeClr val="tx1">
                    <a:lumMod val="50000"/>
                  </a:schemeClr>
                </a:solidFill>
                <a:latin typeface="Times New Roman" panose="02020603050405020304" pitchFamily="18" charset="0"/>
                <a:cs typeface="Times New Roman" panose="02020603050405020304" pitchFamily="18" charset="0"/>
              </a:rPr>
              <a:t>Windows</a:t>
            </a:r>
          </a:p>
          <a:p>
            <a:pPr marL="731520" indent="0">
              <a:buNone/>
            </a:pPr>
            <a:r>
              <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rPr>
              <a:t>pip install </a:t>
            </a:r>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qiskit</a:t>
            </a:r>
            <a:endPar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E5388639-C050-0862-22C0-8685E37A5D1A}"/>
              </a:ext>
            </a:extLst>
          </p:cNvPr>
          <p:cNvSpPr>
            <a:spLocks noGrp="1"/>
          </p:cNvSpPr>
          <p:nvPr>
            <p:ph type="title"/>
          </p:nvPr>
        </p:nvSpPr>
        <p:spPr/>
        <p:txBody>
          <a:bodyPr/>
          <a:lstStyle/>
          <a:p>
            <a:r>
              <a:rPr lang="en-US" sz="4000" dirty="0" err="1">
                <a:latin typeface="Times New Roman" panose="02020603050405020304" pitchFamily="18" charset="0"/>
                <a:cs typeface="Times New Roman" panose="02020603050405020304" pitchFamily="18" charset="0"/>
              </a:rPr>
              <a:t>Qiskit</a:t>
            </a:r>
            <a:r>
              <a:rPr lang="en-US" sz="4000" dirty="0">
                <a:latin typeface="Times New Roman" panose="02020603050405020304" pitchFamily="18" charset="0"/>
                <a:cs typeface="Times New Roman" panose="02020603050405020304" pitchFamily="18" charset="0"/>
              </a:rPr>
              <a:t> Installation</a:t>
            </a:r>
          </a:p>
        </p:txBody>
      </p:sp>
      <p:sp>
        <p:nvSpPr>
          <p:cNvPr id="5" name="Text Placeholder 4">
            <a:extLst>
              <a:ext uri="{FF2B5EF4-FFF2-40B4-BE49-F238E27FC236}">
                <a16:creationId xmlns:a16="http://schemas.microsoft.com/office/drawing/2014/main" id="{2669412F-24B7-12DB-D036-F45F02F4F67D}"/>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987C513-727D-A05F-6F4D-6A1CAE889F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12" name="Picture 11" descr="A picture containing clock&#10;&#10;Description automatically generated">
            <a:extLst>
              <a:ext uri="{FF2B5EF4-FFF2-40B4-BE49-F238E27FC236}">
                <a16:creationId xmlns:a16="http://schemas.microsoft.com/office/drawing/2014/main" id="{0FA923AC-961C-9AD6-8279-8B099C08E782}"/>
              </a:ext>
            </a:extLst>
          </p:cNvPr>
          <p:cNvPicPr>
            <a:picLocks noChangeAspect="1"/>
          </p:cNvPicPr>
          <p:nvPr/>
        </p:nvPicPr>
        <p:blipFill>
          <a:blip r:embed="rId2"/>
          <a:stretch>
            <a:fillRect/>
          </a:stretch>
        </p:blipFill>
        <p:spPr>
          <a:xfrm>
            <a:off x="8099717" y="2654055"/>
            <a:ext cx="2724147" cy="2001071"/>
          </a:xfrm>
          <a:prstGeom prst="rect">
            <a:avLst/>
          </a:prstGeom>
        </p:spPr>
      </p:pic>
    </p:spTree>
    <p:extLst>
      <p:ext uri="{BB962C8B-B14F-4D97-AF65-F5344CB8AC3E}">
        <p14:creationId xmlns:p14="http://schemas.microsoft.com/office/powerpoint/2010/main" val="400416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D7E644-DEBF-9F84-F722-A774E5E3EC53}"/>
              </a:ext>
            </a:extLst>
          </p:cNvPr>
          <p:cNvSpPr>
            <a:spLocks noGrp="1"/>
          </p:cNvSpPr>
          <p:nvPr>
            <p:ph type="body" idx="1"/>
          </p:nvPr>
        </p:nvSpPr>
        <p:spPr>
          <a:xfrm>
            <a:off x="952500" y="921604"/>
            <a:ext cx="10287000" cy="1419448"/>
          </a:xfrm>
        </p:spPr>
        <p:txBody>
          <a:bodyPr/>
          <a:lstStyle/>
          <a:p>
            <a:pPr marL="76200" indent="0" fontAlgn="base">
              <a:buNone/>
            </a:pPr>
            <a:r>
              <a:rPr lang="en-US" dirty="0">
                <a:solidFill>
                  <a:schemeClr val="tx1">
                    <a:lumMod val="50000"/>
                  </a:schemeClr>
                </a:solidFill>
                <a:latin typeface="Times New Roman" panose="02020603050405020304" pitchFamily="18" charset="0"/>
                <a:cs typeface="Times New Roman" panose="02020603050405020304" pitchFamily="18" charset="0"/>
              </a:rPr>
              <a:t>Start Online</a:t>
            </a:r>
          </a:p>
          <a:p>
            <a:pPr fontAlgn="base"/>
            <a:r>
              <a:rPr lang="en-US" dirty="0">
                <a:solidFill>
                  <a:schemeClr val="tx1">
                    <a:lumMod val="50000"/>
                  </a:schemeClr>
                </a:solidFill>
                <a:latin typeface="Times New Roman" panose="02020603050405020304" pitchFamily="18" charset="0"/>
                <a:cs typeface="Times New Roman" panose="02020603050405020304" pitchFamily="18" charset="0"/>
              </a:rPr>
              <a:t>Get started in the cloud without installing anything with IBM Quantum Lab. </a:t>
            </a:r>
            <a:r>
              <a:rPr lang="en-US" dirty="0">
                <a:latin typeface="Times New Roman" panose="02020603050405020304" pitchFamily="18" charset="0"/>
                <a:cs typeface="Times New Roman" panose="02020603050405020304" pitchFamily="18" charset="0"/>
                <a:hlinkClick r:id="rId2"/>
              </a:rPr>
              <a:t>https://lab.quantum-computing.ibm.com/lab</a:t>
            </a:r>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3D19E29-01F7-55E6-D720-CE9E3BA9577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C3E6C7F-8A19-A4B1-B06F-7FA635BF3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7" name="AutoShape 2">
            <a:extLst>
              <a:ext uri="{FF2B5EF4-FFF2-40B4-BE49-F238E27FC236}">
                <a16:creationId xmlns:a16="http://schemas.microsoft.com/office/drawing/2014/main" id="{A4BF0B12-1FB0-3125-CF83-EE08869421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BDA6F1E9-B1CF-2737-CAB0-55401A8BFC1A}"/>
              </a:ext>
            </a:extLst>
          </p:cNvPr>
          <p:cNvPicPr>
            <a:picLocks noChangeAspect="1"/>
          </p:cNvPicPr>
          <p:nvPr/>
        </p:nvPicPr>
        <p:blipFill>
          <a:blip r:embed="rId3"/>
          <a:stretch>
            <a:fillRect/>
          </a:stretch>
        </p:blipFill>
        <p:spPr>
          <a:xfrm>
            <a:off x="1953491" y="2341052"/>
            <a:ext cx="8871340" cy="3888878"/>
          </a:xfrm>
          <a:prstGeom prst="rect">
            <a:avLst/>
          </a:prstGeom>
        </p:spPr>
      </p:pic>
    </p:spTree>
    <p:extLst>
      <p:ext uri="{BB962C8B-B14F-4D97-AF65-F5344CB8AC3E}">
        <p14:creationId xmlns:p14="http://schemas.microsoft.com/office/powerpoint/2010/main" val="104790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7E1507-36F9-D9B2-BC5D-E5DC63E043B5}"/>
              </a:ext>
            </a:extLst>
          </p:cNvPr>
          <p:cNvSpPr>
            <a:spLocks noGrp="1"/>
          </p:cNvSpPr>
          <p:nvPr>
            <p:ph type="body" idx="1"/>
          </p:nvPr>
        </p:nvSpPr>
        <p:spPr>
          <a:xfrm>
            <a:off x="950976" y="2073729"/>
            <a:ext cx="10287000" cy="3677847"/>
          </a:xfrm>
        </p:spPr>
        <p:txBody>
          <a:bodyPr/>
          <a:lstStyle/>
          <a:p>
            <a:pPr>
              <a:buFont typeface="Wingdings" pitchFamily="2" charset="2"/>
              <a:buChar char="§"/>
            </a:pPr>
            <a:r>
              <a:rPr lang="en-US" b="1" dirty="0">
                <a:solidFill>
                  <a:schemeClr val="tx1">
                    <a:lumMod val="50000"/>
                  </a:schemeClr>
                </a:solidFill>
                <a:latin typeface="Times New Roman" panose="02020603050405020304" pitchFamily="18" charset="0"/>
                <a:cs typeface="Times New Roman" panose="02020603050405020304" pitchFamily="18" charset="0"/>
              </a:rPr>
              <a:t>Classical Computing</a:t>
            </a:r>
          </a:p>
          <a:p>
            <a:pPr marL="76200" indent="0">
              <a:buNone/>
            </a:pPr>
            <a:r>
              <a:rPr lang="en-US" b="1" dirty="0">
                <a:solidFill>
                  <a:schemeClr val="tx1">
                    <a:lumMod val="50000"/>
                  </a:schemeClr>
                </a:solidFill>
                <a:latin typeface="Times New Roman"/>
                <a:ea typeface="Times New Roman"/>
                <a:cs typeface="Times New Roman"/>
                <a:sym typeface="Times New Roman"/>
              </a:rPr>
              <a:t>Bit</a:t>
            </a:r>
            <a:r>
              <a:rPr lang="en-US" dirty="0">
                <a:solidFill>
                  <a:schemeClr val="tx1">
                    <a:lumMod val="50000"/>
                  </a:schemeClr>
                </a:solidFill>
                <a:latin typeface="Times New Roman"/>
                <a:ea typeface="Times New Roman"/>
                <a:cs typeface="Times New Roman"/>
                <a:sym typeface="Times New Roman"/>
              </a:rPr>
              <a:t> - binary digit (0, 1), represents a logical state with one of two possible values. </a:t>
            </a:r>
          </a:p>
          <a:p>
            <a:pPr marL="76200" indent="0">
              <a:buNone/>
            </a:pPr>
            <a:endParaRPr lang="en-US" dirty="0">
              <a:solidFill>
                <a:schemeClr val="tx1">
                  <a:lumMod val="50000"/>
                </a:schemeClr>
              </a:solidFill>
              <a:latin typeface="Times New Roman"/>
              <a:cs typeface="Times New Roman"/>
              <a:sym typeface="Times New Roman"/>
            </a:endParaRPr>
          </a:p>
          <a:p>
            <a:pPr>
              <a:buFont typeface="Wingdings" pitchFamily="2" charset="2"/>
              <a:buChar char="§"/>
            </a:pPr>
            <a:r>
              <a:rPr lang="en-US" b="1" dirty="0">
                <a:solidFill>
                  <a:schemeClr val="tx1">
                    <a:lumMod val="50000"/>
                  </a:schemeClr>
                </a:solidFill>
                <a:latin typeface="Times New Roman" panose="02020603050405020304" pitchFamily="18" charset="0"/>
                <a:cs typeface="Times New Roman" panose="02020603050405020304" pitchFamily="18" charset="0"/>
              </a:rPr>
              <a:t>Quantum Computing</a:t>
            </a:r>
          </a:p>
          <a:p>
            <a:pPr marL="76200" indent="0">
              <a:buNone/>
            </a:pPr>
            <a:r>
              <a:rPr lang="en-US" b="1" dirty="0">
                <a:solidFill>
                  <a:schemeClr val="tx1">
                    <a:lumMod val="50000"/>
                  </a:schemeClr>
                </a:solidFill>
                <a:latin typeface="Times New Roman"/>
                <a:ea typeface="Times New Roman"/>
                <a:cs typeface="Times New Roman"/>
                <a:sym typeface="Times New Roman"/>
              </a:rPr>
              <a:t>Qubit</a:t>
            </a:r>
            <a:r>
              <a:rPr lang="en-US" dirty="0">
                <a:solidFill>
                  <a:schemeClr val="tx1">
                    <a:lumMod val="50000"/>
                  </a:schemeClr>
                </a:solidFill>
                <a:latin typeface="Times New Roman"/>
                <a:ea typeface="Times New Roman"/>
                <a:cs typeface="Times New Roman"/>
                <a:sym typeface="Times New Roman"/>
              </a:rPr>
              <a:t> - A ‘qubit’ is a ‘quantum bit’ (|0&gt; , |1&gt;).</a:t>
            </a:r>
            <a:endParaRPr lang="en-US" dirty="0">
              <a:solidFill>
                <a:schemeClr val="tx1">
                  <a:lumMod val="50000"/>
                </a:schemeClr>
              </a:solidFill>
            </a:endParaRPr>
          </a:p>
          <a:p>
            <a:endParaRPr lang="en-US" b="1" dirty="0">
              <a:latin typeface="Times New Roman" panose="02020603050405020304" pitchFamily="18" charset="0"/>
              <a:cs typeface="Times New Roman" panose="02020603050405020304" pitchFamily="18" charset="0"/>
            </a:endParaRPr>
          </a:p>
          <a:p>
            <a:pPr marL="76200" indent="0">
              <a:buNone/>
            </a:pPr>
            <a:endParaRPr lang="en-US" dirty="0"/>
          </a:p>
          <a:p>
            <a:endParaRPr lang="en-US" b="1"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ACC0B38A-9BE1-EB10-DFF8-492E7B4441F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Bit, Qbit</a:t>
            </a:r>
          </a:p>
        </p:txBody>
      </p:sp>
      <p:sp>
        <p:nvSpPr>
          <p:cNvPr id="6" name="Text Placeholder 5">
            <a:extLst>
              <a:ext uri="{FF2B5EF4-FFF2-40B4-BE49-F238E27FC236}">
                <a16:creationId xmlns:a16="http://schemas.microsoft.com/office/drawing/2014/main" id="{10ABA4C1-DBFD-5C95-BBD5-A40CA45A0B9E}"/>
              </a:ext>
            </a:extLst>
          </p:cNvPr>
          <p:cNvSpPr>
            <a:spLocks noGrp="1"/>
          </p:cNvSpPr>
          <p:nvPr>
            <p:ph type="body" idx="4"/>
          </p:nvPr>
        </p:nvSpPr>
        <p:spPr/>
        <p:txBody>
          <a:bodyPr/>
          <a:lstStyle/>
          <a:p>
            <a:endParaRPr lang="en-US"/>
          </a:p>
        </p:txBody>
      </p:sp>
      <p:sp>
        <p:nvSpPr>
          <p:cNvPr id="7" name="Slide Number Placeholder 6">
            <a:extLst>
              <a:ext uri="{FF2B5EF4-FFF2-40B4-BE49-F238E27FC236}">
                <a16:creationId xmlns:a16="http://schemas.microsoft.com/office/drawing/2014/main" id="{2216BB53-B62F-505F-573F-9F21DD5D83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1026" name="Picture 2">
            <a:extLst>
              <a:ext uri="{FF2B5EF4-FFF2-40B4-BE49-F238E27FC236}">
                <a16:creationId xmlns:a16="http://schemas.microsoft.com/office/drawing/2014/main" id="{CBE6D2A4-1489-F55C-53E7-CF1D544EF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496" y="3337052"/>
            <a:ext cx="40513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6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561D2-0CC9-641E-3767-386E9BAE51F5}"/>
              </a:ext>
            </a:extLst>
          </p:cNvPr>
          <p:cNvSpPr>
            <a:spLocks noGrp="1"/>
          </p:cNvSpPr>
          <p:nvPr>
            <p:ph type="body" idx="1"/>
          </p:nvPr>
        </p:nvSpPr>
        <p:spPr>
          <a:xfrm>
            <a:off x="720436" y="1988193"/>
            <a:ext cx="10861963" cy="3260430"/>
          </a:xfrm>
        </p:spPr>
        <p:txBody>
          <a:bodyPr/>
          <a:lstStyle/>
          <a:p>
            <a:pPr marL="76200" indent="0">
              <a:buNone/>
            </a:pPr>
            <a:r>
              <a:rPr lang="en-US" dirty="0">
                <a:latin typeface="Times New Roman" panose="02020603050405020304" pitchFamily="18" charset="0"/>
                <a:cs typeface="Times New Roman" panose="02020603050405020304" pitchFamily="18" charset="0"/>
              </a:rPr>
              <a:t>When using </a:t>
            </a:r>
            <a:r>
              <a:rPr lang="en-US" dirty="0" err="1">
                <a:latin typeface="Times New Roman" panose="02020603050405020304" pitchFamily="18" charset="0"/>
                <a:cs typeface="Times New Roman" panose="02020603050405020304" pitchFamily="18" charset="0"/>
              </a:rPr>
              <a:t>Qiskit</a:t>
            </a:r>
            <a:r>
              <a:rPr lang="en-US" dirty="0">
                <a:latin typeface="Times New Roman" panose="02020603050405020304" pitchFamily="18" charset="0"/>
                <a:cs typeface="Times New Roman" panose="02020603050405020304" pitchFamily="18" charset="0"/>
              </a:rPr>
              <a:t> a user workflow nominally consists of following four high-level steps:</a:t>
            </a:r>
          </a:p>
          <a:p>
            <a:r>
              <a:rPr lang="en-US" b="1" dirty="0">
                <a:latin typeface="Times New Roman" panose="02020603050405020304" pitchFamily="18" charset="0"/>
                <a:cs typeface="Times New Roman" panose="02020603050405020304" pitchFamily="18" charset="0"/>
              </a:rPr>
              <a:t>Build</a:t>
            </a:r>
            <a:r>
              <a:rPr lang="en-US" dirty="0">
                <a:latin typeface="Times New Roman" panose="02020603050405020304" pitchFamily="18" charset="0"/>
                <a:cs typeface="Times New Roman" panose="02020603050405020304" pitchFamily="18" charset="0"/>
              </a:rPr>
              <a:t>: Design a quantum circuit(s) that represents the problem you are considering.</a:t>
            </a:r>
          </a:p>
          <a:p>
            <a:r>
              <a:rPr lang="en-US" b="1" dirty="0">
                <a:latin typeface="Times New Roman" panose="02020603050405020304" pitchFamily="18" charset="0"/>
                <a:cs typeface="Times New Roman" panose="02020603050405020304" pitchFamily="18" charset="0"/>
              </a:rPr>
              <a:t>Compile</a:t>
            </a:r>
            <a:r>
              <a:rPr lang="en-US" dirty="0">
                <a:latin typeface="Times New Roman" panose="02020603050405020304" pitchFamily="18" charset="0"/>
                <a:cs typeface="Times New Roman" panose="02020603050405020304" pitchFamily="18" charset="0"/>
              </a:rPr>
              <a:t>: Compile circuits for a specific quantum service, e.g. a quantum system or classical simulator.</a:t>
            </a:r>
          </a:p>
          <a:p>
            <a:r>
              <a:rPr lang="en-US" b="1" dirty="0">
                <a:latin typeface="Times New Roman" panose="02020603050405020304" pitchFamily="18" charset="0"/>
                <a:cs typeface="Times New Roman" panose="02020603050405020304" pitchFamily="18" charset="0"/>
              </a:rPr>
              <a:t>Run</a:t>
            </a:r>
            <a:r>
              <a:rPr lang="en-US" dirty="0">
                <a:latin typeface="Times New Roman" panose="02020603050405020304" pitchFamily="18" charset="0"/>
                <a:cs typeface="Times New Roman" panose="02020603050405020304" pitchFamily="18" charset="0"/>
              </a:rPr>
              <a:t>: Run the compiled circuits on the specified quantum service(s). These services can be cloud-based or local.</a:t>
            </a:r>
          </a:p>
          <a:p>
            <a:r>
              <a:rPr lang="en-US" b="1" dirty="0">
                <a:latin typeface="Times New Roman" panose="02020603050405020304" pitchFamily="18" charset="0"/>
                <a:cs typeface="Times New Roman" panose="02020603050405020304" pitchFamily="18" charset="0"/>
              </a:rPr>
              <a:t>Analyze</a:t>
            </a:r>
            <a:r>
              <a:rPr lang="en-US" dirty="0">
                <a:latin typeface="Times New Roman" panose="02020603050405020304" pitchFamily="18" charset="0"/>
                <a:cs typeface="Times New Roman" panose="02020603050405020304" pitchFamily="18" charset="0"/>
              </a:rPr>
              <a:t>: Compute summary statistics and visualize the results of the experiments.</a:t>
            </a:r>
          </a:p>
          <a:p>
            <a:endParaRPr lang="en-US" dirty="0"/>
          </a:p>
        </p:txBody>
      </p:sp>
      <p:sp>
        <p:nvSpPr>
          <p:cNvPr id="3" name="Title 2">
            <a:extLst>
              <a:ext uri="{FF2B5EF4-FFF2-40B4-BE49-F238E27FC236}">
                <a16:creationId xmlns:a16="http://schemas.microsoft.com/office/drawing/2014/main" id="{A1A38E4D-204D-E137-FC28-8A65135BBC3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Qiskit</a:t>
            </a:r>
            <a:br>
              <a:rPr lang="en-US" b="0" dirty="0"/>
            </a:br>
            <a:endParaRPr lang="en-US" dirty="0"/>
          </a:p>
        </p:txBody>
      </p:sp>
      <p:sp>
        <p:nvSpPr>
          <p:cNvPr id="5" name="Text Placeholder 4">
            <a:extLst>
              <a:ext uri="{FF2B5EF4-FFF2-40B4-BE49-F238E27FC236}">
                <a16:creationId xmlns:a16="http://schemas.microsoft.com/office/drawing/2014/main" id="{FABE76A2-93B5-D356-F1A5-EB8EAF1ADDF1}"/>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968418F5-2DD3-4C24-3737-824A5B2EC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1794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4C30A2-079E-2E4D-C35D-B713D0424C94}"/>
              </a:ext>
            </a:extLst>
          </p:cNvPr>
          <p:cNvSpPr>
            <a:spLocks noGrp="1"/>
          </p:cNvSpPr>
          <p:nvPr>
            <p:ph type="body" idx="3"/>
          </p:nvPr>
        </p:nvSpPr>
        <p:spPr/>
        <p:txBody>
          <a:bodyPr/>
          <a:lstStyle/>
          <a:p>
            <a:r>
              <a:rPr lang="en-US" dirty="0"/>
              <a:t>Example</a:t>
            </a:r>
          </a:p>
        </p:txBody>
      </p:sp>
      <p:sp>
        <p:nvSpPr>
          <p:cNvPr id="6" name="Slide Number Placeholder 5">
            <a:extLst>
              <a:ext uri="{FF2B5EF4-FFF2-40B4-BE49-F238E27FC236}">
                <a16:creationId xmlns:a16="http://schemas.microsoft.com/office/drawing/2014/main" id="{731167E4-AB89-7093-BE6E-7569733C1B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2" name="Picture 11" descr="Chart, treemap chart&#10;&#10;Description automatically generated">
            <a:extLst>
              <a:ext uri="{FF2B5EF4-FFF2-40B4-BE49-F238E27FC236}">
                <a16:creationId xmlns:a16="http://schemas.microsoft.com/office/drawing/2014/main" id="{9B96D13B-5A6A-33F7-A79C-D2C000DDCECC}"/>
              </a:ext>
            </a:extLst>
          </p:cNvPr>
          <p:cNvPicPr>
            <a:picLocks noChangeAspect="1"/>
          </p:cNvPicPr>
          <p:nvPr/>
        </p:nvPicPr>
        <p:blipFill>
          <a:blip r:embed="rId3"/>
          <a:stretch>
            <a:fillRect/>
          </a:stretch>
        </p:blipFill>
        <p:spPr>
          <a:xfrm>
            <a:off x="6486046" y="2521527"/>
            <a:ext cx="5287647" cy="3326246"/>
          </a:xfrm>
          <a:prstGeom prst="rect">
            <a:avLst/>
          </a:prstGeom>
        </p:spPr>
      </p:pic>
      <p:pic>
        <p:nvPicPr>
          <p:cNvPr id="14" name="Picture 13" descr="Text&#10;&#10;Description automatically generated">
            <a:extLst>
              <a:ext uri="{FF2B5EF4-FFF2-40B4-BE49-F238E27FC236}">
                <a16:creationId xmlns:a16="http://schemas.microsoft.com/office/drawing/2014/main" id="{08DB91E5-C641-ADFF-7917-C2EE9B389963}"/>
              </a:ext>
            </a:extLst>
          </p:cNvPr>
          <p:cNvPicPr>
            <a:picLocks noChangeAspect="1"/>
          </p:cNvPicPr>
          <p:nvPr/>
        </p:nvPicPr>
        <p:blipFill>
          <a:blip r:embed="rId4"/>
          <a:stretch>
            <a:fillRect/>
          </a:stretch>
        </p:blipFill>
        <p:spPr>
          <a:xfrm>
            <a:off x="1028320" y="-1"/>
            <a:ext cx="5067680" cy="6858000"/>
          </a:xfrm>
          <a:prstGeom prst="rect">
            <a:avLst/>
          </a:prstGeom>
        </p:spPr>
      </p:pic>
    </p:spTree>
    <p:extLst>
      <p:ext uri="{BB962C8B-B14F-4D97-AF65-F5344CB8AC3E}">
        <p14:creationId xmlns:p14="http://schemas.microsoft.com/office/powerpoint/2010/main" val="134959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2E0CD-02B0-4870-1F7B-55CDC9FAF119}"/>
              </a:ext>
            </a:extLst>
          </p:cNvPr>
          <p:cNvSpPr>
            <a:spLocks noGrp="1"/>
          </p:cNvSpPr>
          <p:nvPr>
            <p:ph type="body" idx="1"/>
          </p:nvPr>
        </p:nvSpPr>
        <p:spPr>
          <a:xfrm>
            <a:off x="950976" y="2154659"/>
            <a:ext cx="10287000" cy="3260430"/>
          </a:xfrm>
        </p:spPr>
        <p:txBody>
          <a:bodyPr/>
          <a:lstStyle/>
          <a:p>
            <a:pPr marL="76200" indent="0">
              <a:buNone/>
            </a:pPr>
            <a:r>
              <a:rPr lang="en-US" dirty="0">
                <a:latin typeface="Times New Roman" panose="02020603050405020304" pitchFamily="18" charset="0"/>
                <a:cs typeface="Times New Roman" panose="02020603050405020304" pitchFamily="18" charset="0"/>
              </a:rPr>
              <a:t>The program above can be broken down into six steps:</a:t>
            </a:r>
          </a:p>
          <a:p>
            <a:r>
              <a:rPr lang="en-US" dirty="0">
                <a:latin typeface="Times New Roman" panose="02020603050405020304" pitchFamily="18" charset="0"/>
                <a:cs typeface="Times New Roman" panose="02020603050405020304" pitchFamily="18" charset="0"/>
              </a:rPr>
              <a:t>Import packages</a:t>
            </a:r>
          </a:p>
          <a:p>
            <a:r>
              <a:rPr lang="en-US" dirty="0">
                <a:latin typeface="Times New Roman" panose="02020603050405020304" pitchFamily="18" charset="0"/>
                <a:cs typeface="Times New Roman" panose="02020603050405020304" pitchFamily="18" charset="0"/>
              </a:rPr>
              <a:t>Initialize variables</a:t>
            </a:r>
          </a:p>
          <a:p>
            <a:r>
              <a:rPr lang="en-US" dirty="0">
                <a:latin typeface="Times New Roman" panose="02020603050405020304" pitchFamily="18" charset="0"/>
                <a:cs typeface="Times New Roman" panose="02020603050405020304" pitchFamily="18" charset="0"/>
              </a:rPr>
              <a:t>Add gates</a:t>
            </a:r>
          </a:p>
          <a:p>
            <a:r>
              <a:rPr lang="en-US" dirty="0">
                <a:latin typeface="Times New Roman" panose="02020603050405020304" pitchFamily="18" charset="0"/>
                <a:cs typeface="Times New Roman" panose="02020603050405020304" pitchFamily="18" charset="0"/>
              </a:rPr>
              <a:t>Visualize the circuit</a:t>
            </a:r>
          </a:p>
          <a:p>
            <a:r>
              <a:rPr lang="en-US" dirty="0">
                <a:latin typeface="Times New Roman" panose="02020603050405020304" pitchFamily="18" charset="0"/>
                <a:cs typeface="Times New Roman" panose="02020603050405020304" pitchFamily="18" charset="0"/>
              </a:rPr>
              <a:t>Simulate the experiment</a:t>
            </a:r>
          </a:p>
          <a:p>
            <a:r>
              <a:rPr lang="en-US" dirty="0">
                <a:latin typeface="Times New Roman" panose="02020603050405020304" pitchFamily="18" charset="0"/>
                <a:cs typeface="Times New Roman" panose="02020603050405020304" pitchFamily="18" charset="0"/>
              </a:rPr>
              <a:t>Visualize the results</a:t>
            </a:r>
          </a:p>
          <a:p>
            <a:endParaRPr lang="en-US" dirty="0"/>
          </a:p>
        </p:txBody>
      </p:sp>
      <p:sp>
        <p:nvSpPr>
          <p:cNvPr id="3" name="Title 2">
            <a:extLst>
              <a:ext uri="{FF2B5EF4-FFF2-40B4-BE49-F238E27FC236}">
                <a16:creationId xmlns:a16="http://schemas.microsoft.com/office/drawing/2014/main" id="{08FCCE4E-CF47-20A4-543C-A06A06ED90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Workflow Step–by–Step</a:t>
            </a:r>
            <a:br>
              <a:rPr lang="en-US" b="0" dirty="0"/>
            </a:br>
            <a:endParaRPr lang="en-US" dirty="0"/>
          </a:p>
        </p:txBody>
      </p:sp>
      <p:sp>
        <p:nvSpPr>
          <p:cNvPr id="5" name="Text Placeholder 4">
            <a:extLst>
              <a:ext uri="{FF2B5EF4-FFF2-40B4-BE49-F238E27FC236}">
                <a16:creationId xmlns:a16="http://schemas.microsoft.com/office/drawing/2014/main" id="{7DBAB10D-C611-BAC1-8CA6-029576FEC3B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F4595FE-1FB2-1E93-A664-5D18B4FD32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419239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DB36F-A61A-767D-A1E8-4EE0825B1245}"/>
              </a:ext>
            </a:extLst>
          </p:cNvPr>
          <p:cNvSpPr>
            <a:spLocks noGrp="1"/>
          </p:cNvSpPr>
          <p:nvPr>
            <p:ph type="body" idx="1"/>
          </p:nvPr>
        </p:nvSpPr>
        <p:spPr>
          <a:xfrm>
            <a:off x="950976" y="1988193"/>
            <a:ext cx="10287000" cy="3260430"/>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The basic elements needed for your program are imported as follows:</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In more detail, the imports are</a:t>
            </a:r>
          </a:p>
          <a:p>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QuantumCircuit</a:t>
            </a:r>
            <a:r>
              <a:rPr lang="en-US" dirty="0">
                <a:solidFill>
                  <a:schemeClr val="tx1">
                    <a:lumMod val="50000"/>
                  </a:schemeClr>
                </a:solidFill>
                <a:latin typeface="Times New Roman" panose="02020603050405020304" pitchFamily="18" charset="0"/>
                <a:cs typeface="Times New Roman" panose="02020603050405020304" pitchFamily="18" charset="0"/>
              </a:rPr>
              <a:t>: can be thought as the instructions of the quantum system. It holds all your quantum operations.</a:t>
            </a:r>
          </a:p>
          <a:p>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QasmSimulator</a:t>
            </a:r>
            <a:r>
              <a:rPr lang="en-US" dirty="0">
                <a:solidFill>
                  <a:schemeClr val="tx1">
                    <a:lumMod val="50000"/>
                  </a:schemeClr>
                </a:solidFill>
                <a:latin typeface="Times New Roman" panose="02020603050405020304" pitchFamily="18" charset="0"/>
                <a:cs typeface="Times New Roman" panose="02020603050405020304" pitchFamily="18" charset="0"/>
              </a:rPr>
              <a:t>: is the Aer high performance circuit simulator.</a:t>
            </a:r>
          </a:p>
          <a:p>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plot_histogram</a:t>
            </a:r>
            <a:r>
              <a:rPr lang="en-US" dirty="0">
                <a:solidFill>
                  <a:schemeClr val="tx1">
                    <a:lumMod val="50000"/>
                  </a:schemeClr>
                </a:solidFill>
                <a:latin typeface="Times New Roman" panose="02020603050405020304" pitchFamily="18" charset="0"/>
                <a:cs typeface="Times New Roman" panose="02020603050405020304" pitchFamily="18" charset="0"/>
              </a:rPr>
              <a:t>: creates histograms.</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812FE73-0D46-D28C-96D3-D13A70FE8E0D}"/>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Step 1: </a:t>
            </a:r>
            <a:r>
              <a:rPr lang="en-US" dirty="0">
                <a:latin typeface="Times New Roman" panose="02020603050405020304" pitchFamily="18" charset="0"/>
                <a:cs typeface="Times New Roman" panose="02020603050405020304" pitchFamily="18" charset="0"/>
              </a:rPr>
              <a:t>Import Packages</a:t>
            </a:r>
          </a:p>
        </p:txBody>
      </p:sp>
      <p:sp>
        <p:nvSpPr>
          <p:cNvPr id="5" name="Text Placeholder 4">
            <a:extLst>
              <a:ext uri="{FF2B5EF4-FFF2-40B4-BE49-F238E27FC236}">
                <a16:creationId xmlns:a16="http://schemas.microsoft.com/office/drawing/2014/main" id="{49ACD251-AFEF-D5A0-4D8A-202EC605B03D}"/>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3FD8CDA-3D9F-DD16-4974-63C42AC120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10" name="Picture 9" descr="Text&#10;&#10;Description automatically generated">
            <a:extLst>
              <a:ext uri="{FF2B5EF4-FFF2-40B4-BE49-F238E27FC236}">
                <a16:creationId xmlns:a16="http://schemas.microsoft.com/office/drawing/2014/main" id="{FF960756-2A42-FFA8-B9F7-53993D535D8C}"/>
              </a:ext>
            </a:extLst>
          </p:cNvPr>
          <p:cNvPicPr>
            <a:picLocks noChangeAspect="1"/>
          </p:cNvPicPr>
          <p:nvPr/>
        </p:nvPicPr>
        <p:blipFill>
          <a:blip r:embed="rId2"/>
          <a:stretch>
            <a:fillRect/>
          </a:stretch>
        </p:blipFill>
        <p:spPr>
          <a:xfrm>
            <a:off x="3180773" y="2788804"/>
            <a:ext cx="5359400" cy="1003300"/>
          </a:xfrm>
          <a:prstGeom prst="rect">
            <a:avLst/>
          </a:prstGeom>
        </p:spPr>
      </p:pic>
    </p:spTree>
    <p:extLst>
      <p:ext uri="{BB962C8B-B14F-4D97-AF65-F5344CB8AC3E}">
        <p14:creationId xmlns:p14="http://schemas.microsoft.com/office/powerpoint/2010/main" val="425683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B3C8CC-B745-5637-68B0-301ACB97A9F6}"/>
              </a:ext>
            </a:extLst>
          </p:cNvPr>
          <p:cNvSpPr>
            <a:spLocks noGrp="1"/>
          </p:cNvSpPr>
          <p:nvPr>
            <p:ph type="body" idx="1"/>
          </p:nvPr>
        </p:nvSpPr>
        <p:spPr>
          <a:xfrm>
            <a:off x="950976" y="1988192"/>
            <a:ext cx="10287000" cy="4010825"/>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Consider the next line of code</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Here, we are initializing with 1 qubits in the zero state; with 1 classical bits set to zero; and circuit is the quantum circuit.</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Syntax:</a:t>
            </a:r>
          </a:p>
          <a:p>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QuantumCircuit</a:t>
            </a:r>
            <a:r>
              <a:rPr lang="en-US" dirty="0">
                <a:solidFill>
                  <a:schemeClr val="tx1">
                    <a:lumMod val="50000"/>
                  </a:schemeClr>
                </a:solidFill>
                <a:highlight>
                  <a:srgbClr val="C0C0C0"/>
                </a:highlight>
                <a:latin typeface="Times New Roman" panose="02020603050405020304" pitchFamily="18" charset="0"/>
                <a:cs typeface="Times New Roman" panose="02020603050405020304" pitchFamily="18" charset="0"/>
              </a:rPr>
              <a:t>(int, int)</a:t>
            </a:r>
            <a:br>
              <a:rPr lang="en-US" dirty="0">
                <a:solidFill>
                  <a:schemeClr val="tx1">
                    <a:lumMod val="50000"/>
                  </a:schemeClr>
                </a:solidFill>
                <a:latin typeface="Times New Roman" panose="02020603050405020304" pitchFamily="18" charset="0"/>
                <a:cs typeface="Times New Roman" panose="02020603050405020304" pitchFamily="18" charset="0"/>
              </a:rPr>
            </a:b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685DC48-9984-D2D8-AA3A-024B3312C5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 2: Initialize Variables</a:t>
            </a:r>
            <a:br>
              <a:rPr lang="en-US" b="0" dirty="0"/>
            </a:br>
            <a:endParaRPr lang="en-US" dirty="0"/>
          </a:p>
        </p:txBody>
      </p:sp>
      <p:sp>
        <p:nvSpPr>
          <p:cNvPr id="5" name="Text Placeholder 4">
            <a:extLst>
              <a:ext uri="{FF2B5EF4-FFF2-40B4-BE49-F238E27FC236}">
                <a16:creationId xmlns:a16="http://schemas.microsoft.com/office/drawing/2014/main" id="{4197EF25-9AE6-F96E-B302-121B740554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AA27A2DB-01BB-2493-7073-46E924DB9F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8" name="Picture 7">
            <a:extLst>
              <a:ext uri="{FF2B5EF4-FFF2-40B4-BE49-F238E27FC236}">
                <a16:creationId xmlns:a16="http://schemas.microsoft.com/office/drawing/2014/main" id="{47F43722-C362-FB47-EF6D-A4177F774BA7}"/>
              </a:ext>
            </a:extLst>
          </p:cNvPr>
          <p:cNvPicPr>
            <a:picLocks noChangeAspect="1"/>
          </p:cNvPicPr>
          <p:nvPr/>
        </p:nvPicPr>
        <p:blipFill>
          <a:blip r:embed="rId2"/>
          <a:stretch>
            <a:fillRect/>
          </a:stretch>
        </p:blipFill>
        <p:spPr>
          <a:xfrm>
            <a:off x="2657763" y="2785918"/>
            <a:ext cx="5740400" cy="622300"/>
          </a:xfrm>
          <a:prstGeom prst="rect">
            <a:avLst/>
          </a:prstGeom>
        </p:spPr>
      </p:pic>
    </p:spTree>
    <p:extLst>
      <p:ext uri="{BB962C8B-B14F-4D97-AF65-F5344CB8AC3E}">
        <p14:creationId xmlns:p14="http://schemas.microsoft.com/office/powerpoint/2010/main" val="809026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B170C-8625-8EAD-6DF4-C30A64A461F4}"/>
              </a:ext>
            </a:extLst>
          </p:cNvPr>
          <p:cNvSpPr>
            <a:spLocks noGrp="1"/>
          </p:cNvSpPr>
          <p:nvPr>
            <p:ph type="body" idx="1"/>
          </p:nvPr>
        </p:nvSpPr>
        <p:spPr>
          <a:xfrm>
            <a:off x="950976" y="1865376"/>
            <a:ext cx="10287000" cy="4333284"/>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We can add gates (operations) to manipulate the registers of our circuit.</a:t>
            </a:r>
          </a:p>
          <a:p>
            <a:r>
              <a:rPr lang="en-US" dirty="0">
                <a:solidFill>
                  <a:schemeClr val="tx1">
                    <a:lumMod val="50000"/>
                  </a:schemeClr>
                </a:solidFill>
                <a:latin typeface="Times New Roman" panose="02020603050405020304" pitchFamily="18" charset="0"/>
                <a:cs typeface="Times New Roman" panose="02020603050405020304" pitchFamily="18" charset="0"/>
              </a:rPr>
              <a:t>Consider the following two lines of code:</a:t>
            </a:r>
          </a:p>
          <a:p>
            <a:endParaRPr lang="en-US" dirty="0"/>
          </a:p>
          <a:p>
            <a:endParaRPr lang="en-US" dirty="0"/>
          </a:p>
          <a:p>
            <a:endParaRPr lang="en-US" dirty="0"/>
          </a:p>
          <a:p>
            <a:r>
              <a:rPr lang="en-US" dirty="0">
                <a:solidFill>
                  <a:schemeClr val="tx1">
                    <a:lumMod val="50000"/>
                  </a:schemeClr>
                </a:solidFill>
                <a:latin typeface="Times New Roman" panose="02020603050405020304" pitchFamily="18" charset="0"/>
                <a:cs typeface="Times New Roman" panose="02020603050405020304" pitchFamily="18" charset="0"/>
              </a:rPr>
              <a:t>The code above applies the following gates:</a:t>
            </a:r>
          </a:p>
          <a:p>
            <a:r>
              <a:rPr lang="en-US" dirty="0" err="1">
                <a:solidFill>
                  <a:schemeClr val="tx1">
                    <a:lumMod val="50000"/>
                  </a:schemeClr>
                </a:solidFill>
                <a:latin typeface="Times New Roman" panose="02020603050405020304" pitchFamily="18" charset="0"/>
                <a:cs typeface="Times New Roman" panose="02020603050405020304" pitchFamily="18" charset="0"/>
              </a:rPr>
              <a:t>circuit.x</a:t>
            </a:r>
            <a:r>
              <a:rPr lang="en-US" dirty="0">
                <a:solidFill>
                  <a:schemeClr val="tx1">
                    <a:lumMod val="50000"/>
                  </a:schemeClr>
                </a:solidFill>
                <a:latin typeface="Times New Roman" panose="02020603050405020304" pitchFamily="18" charset="0"/>
                <a:cs typeface="Times New Roman" panose="02020603050405020304" pitchFamily="18" charset="0"/>
              </a:rPr>
              <a:t>(0): A Not operation (NOT) on qubit 0.</a:t>
            </a:r>
          </a:p>
          <a:p>
            <a:r>
              <a:rPr lang="en-US" dirty="0" err="1">
                <a:solidFill>
                  <a:schemeClr val="tx1">
                    <a:lumMod val="50000"/>
                  </a:schemeClr>
                </a:solidFill>
                <a:latin typeface="Times New Roman" panose="02020603050405020304" pitchFamily="18" charset="0"/>
                <a:cs typeface="Times New Roman" panose="02020603050405020304" pitchFamily="18" charset="0"/>
              </a:rPr>
              <a:t>circuit.measure</a:t>
            </a:r>
            <a:r>
              <a:rPr lang="en-US" dirty="0">
                <a:solidFill>
                  <a:schemeClr val="tx1">
                    <a:lumMod val="50000"/>
                  </a:schemeClr>
                </a:solidFill>
                <a:latin typeface="Times New Roman" panose="02020603050405020304" pitchFamily="18" charset="0"/>
                <a:cs typeface="Times New Roman" panose="02020603050405020304" pitchFamily="18" charset="0"/>
              </a:rPr>
              <a:t>([0], [0]): if we pass the entire quantum and classical registers to measure, the </a:t>
            </a:r>
            <a:r>
              <a:rPr lang="en-US" dirty="0" err="1">
                <a:solidFill>
                  <a:schemeClr val="tx1">
                    <a:lumMod val="50000"/>
                  </a:schemeClr>
                </a:solidFill>
                <a:latin typeface="Times New Roman" panose="02020603050405020304" pitchFamily="18" charset="0"/>
                <a:cs typeface="Times New Roman" panose="02020603050405020304" pitchFamily="18" charset="0"/>
              </a:rPr>
              <a:t>ith</a:t>
            </a:r>
            <a:r>
              <a:rPr lang="en-US" dirty="0">
                <a:solidFill>
                  <a:schemeClr val="tx1">
                    <a:lumMod val="50000"/>
                  </a:schemeClr>
                </a:solidFill>
                <a:latin typeface="Times New Roman" panose="02020603050405020304" pitchFamily="18" charset="0"/>
                <a:cs typeface="Times New Roman" panose="02020603050405020304" pitchFamily="18" charset="0"/>
              </a:rPr>
              <a:t> qubit’s measurement result will be stored in the </a:t>
            </a:r>
            <a:r>
              <a:rPr lang="en-US" dirty="0" err="1">
                <a:solidFill>
                  <a:schemeClr val="tx1">
                    <a:lumMod val="50000"/>
                  </a:schemeClr>
                </a:solidFill>
                <a:latin typeface="Times New Roman" panose="02020603050405020304" pitchFamily="18" charset="0"/>
                <a:cs typeface="Times New Roman" panose="02020603050405020304" pitchFamily="18" charset="0"/>
              </a:rPr>
              <a:t>ith</a:t>
            </a:r>
            <a:r>
              <a:rPr lang="en-US" dirty="0">
                <a:solidFill>
                  <a:schemeClr val="tx1">
                    <a:lumMod val="50000"/>
                  </a:schemeClr>
                </a:solidFill>
                <a:latin typeface="Times New Roman" panose="02020603050405020304" pitchFamily="18" charset="0"/>
                <a:cs typeface="Times New Roman" panose="02020603050405020304" pitchFamily="18" charset="0"/>
              </a:rPr>
              <a:t> classical bit.</a:t>
            </a:r>
          </a:p>
          <a:p>
            <a:endParaRPr lang="en-US" dirty="0"/>
          </a:p>
        </p:txBody>
      </p:sp>
      <p:sp>
        <p:nvSpPr>
          <p:cNvPr id="3" name="Title 2">
            <a:extLst>
              <a:ext uri="{FF2B5EF4-FFF2-40B4-BE49-F238E27FC236}">
                <a16:creationId xmlns:a16="http://schemas.microsoft.com/office/drawing/2014/main" id="{9998EFE9-210B-10E6-53B3-692ABFA1B8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 3: Add Gates</a:t>
            </a:r>
            <a:br>
              <a:rPr lang="en-US" b="0" dirty="0"/>
            </a:br>
            <a:endParaRPr lang="en-US" dirty="0"/>
          </a:p>
        </p:txBody>
      </p:sp>
      <p:sp>
        <p:nvSpPr>
          <p:cNvPr id="5" name="Text Placeholder 4">
            <a:extLst>
              <a:ext uri="{FF2B5EF4-FFF2-40B4-BE49-F238E27FC236}">
                <a16:creationId xmlns:a16="http://schemas.microsoft.com/office/drawing/2014/main" id="{E3D3B4BF-BF54-46BF-0589-FFEFA5E93BFE}"/>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BCF2D866-145A-78F3-9822-39C1EDCB4E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8" name="Picture 7" descr="Text&#10;&#10;Description automatically generated">
            <a:extLst>
              <a:ext uri="{FF2B5EF4-FFF2-40B4-BE49-F238E27FC236}">
                <a16:creationId xmlns:a16="http://schemas.microsoft.com/office/drawing/2014/main" id="{3B2D7057-3685-DCD3-B115-1CA8F620AE01}"/>
              </a:ext>
            </a:extLst>
          </p:cNvPr>
          <p:cNvPicPr>
            <a:picLocks noChangeAspect="1"/>
          </p:cNvPicPr>
          <p:nvPr/>
        </p:nvPicPr>
        <p:blipFill>
          <a:blip r:embed="rId2"/>
          <a:stretch>
            <a:fillRect/>
          </a:stretch>
        </p:blipFill>
        <p:spPr>
          <a:xfrm>
            <a:off x="2859232" y="2979073"/>
            <a:ext cx="5753100" cy="1143000"/>
          </a:xfrm>
          <a:prstGeom prst="rect">
            <a:avLst/>
          </a:prstGeom>
        </p:spPr>
      </p:pic>
    </p:spTree>
    <p:extLst>
      <p:ext uri="{BB962C8B-B14F-4D97-AF65-F5344CB8AC3E}">
        <p14:creationId xmlns:p14="http://schemas.microsoft.com/office/powerpoint/2010/main" val="367793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AB4C86-18B2-9287-5955-B76E327AF63E}"/>
              </a:ext>
            </a:extLst>
          </p:cNvPr>
          <p:cNvSpPr>
            <a:spLocks noGrp="1"/>
          </p:cNvSpPr>
          <p:nvPr>
            <p:ph type="body" idx="1"/>
          </p:nvPr>
        </p:nvSpPr>
        <p:spPr>
          <a:xfrm>
            <a:off x="1001339" y="1869045"/>
            <a:ext cx="10287000" cy="974430"/>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We can use </a:t>
            </a:r>
            <a:r>
              <a:rPr lang="en-US" dirty="0">
                <a:solidFill>
                  <a:schemeClr val="tx1">
                    <a:lumMod val="50000"/>
                  </a:schemeClr>
                </a:solidFill>
                <a:latin typeface="Times New Roman" panose="02020603050405020304" pitchFamily="18" charset="0"/>
                <a:cs typeface="Times New Roman" panose="02020603050405020304" pitchFamily="18" charset="0"/>
                <a:hlinkClick r:id="rId2" tooltip="qiskit.circuit.QuantumCircuit.draw">
                  <a:extLst>
                    <a:ext uri="{A12FA001-AC4F-418D-AE19-62706E023703}">
                      <ahyp:hlinkClr xmlns:ahyp="http://schemas.microsoft.com/office/drawing/2018/hyperlinkcolor" val="tx"/>
                    </a:ext>
                  </a:extLst>
                </a:hlinkClick>
              </a:rPr>
              <a:t>qiskit.circuit.QuantumCircuit.draw()</a:t>
            </a:r>
            <a:r>
              <a:rPr lang="en-US" dirty="0">
                <a:solidFill>
                  <a:schemeClr val="tx1">
                    <a:lumMod val="50000"/>
                  </a:schemeClr>
                </a:solidFill>
                <a:latin typeface="Times New Roman" panose="02020603050405020304" pitchFamily="18" charset="0"/>
                <a:cs typeface="Times New Roman" panose="02020603050405020304" pitchFamily="18" charset="0"/>
              </a:rPr>
              <a:t> to view the circuit that wee have designed in the various forms used in many textbooks and research articles.</a:t>
            </a:r>
          </a:p>
        </p:txBody>
      </p:sp>
      <p:sp>
        <p:nvSpPr>
          <p:cNvPr id="3" name="Title 2">
            <a:extLst>
              <a:ext uri="{FF2B5EF4-FFF2-40B4-BE49-F238E27FC236}">
                <a16:creationId xmlns:a16="http://schemas.microsoft.com/office/drawing/2014/main" id="{23A5EEEF-8F8F-3A23-0FD9-0B9C3072F5B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 4: Visualize the Circuit</a:t>
            </a:r>
            <a:br>
              <a:rPr lang="en-US" b="0" dirty="0"/>
            </a:br>
            <a:endParaRPr lang="en-US" dirty="0"/>
          </a:p>
        </p:txBody>
      </p:sp>
      <p:sp>
        <p:nvSpPr>
          <p:cNvPr id="5" name="Text Placeholder 4">
            <a:extLst>
              <a:ext uri="{FF2B5EF4-FFF2-40B4-BE49-F238E27FC236}">
                <a16:creationId xmlns:a16="http://schemas.microsoft.com/office/drawing/2014/main" id="{D7156419-C1CD-67BB-962C-B1EB44F698EC}"/>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2B218DF-2019-AA01-D6E8-1E40456313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9" name="TextBox 8">
            <a:extLst>
              <a:ext uri="{FF2B5EF4-FFF2-40B4-BE49-F238E27FC236}">
                <a16:creationId xmlns:a16="http://schemas.microsoft.com/office/drawing/2014/main" id="{E19309A0-5090-76F9-1F67-A1E7BBC5F242}"/>
              </a:ext>
            </a:extLst>
          </p:cNvPr>
          <p:cNvSpPr txBox="1"/>
          <p:nvPr/>
        </p:nvSpPr>
        <p:spPr>
          <a:xfrm>
            <a:off x="1112795" y="5022724"/>
            <a:ext cx="10418618" cy="1200329"/>
          </a:xfrm>
          <a:prstGeom prst="rect">
            <a:avLst/>
          </a:prstGeom>
          <a:noFill/>
        </p:spPr>
        <p:txBody>
          <a:bodyPr wrap="square" rtlCol="0">
            <a:spAutoFit/>
          </a:bodyPr>
          <a:lstStyle/>
          <a:p>
            <a:r>
              <a:rPr lang="en-US" sz="2400" dirty="0">
                <a:solidFill>
                  <a:schemeClr val="tx1">
                    <a:lumMod val="50000"/>
                  </a:schemeClr>
                </a:solidFill>
                <a:latin typeface="Times New Roman" panose="02020603050405020304" pitchFamily="18" charset="0"/>
                <a:cs typeface="Times New Roman" panose="02020603050405020304" pitchFamily="18" charset="0"/>
                <a:sym typeface="Libre Franklin"/>
              </a:rPr>
              <a:t>In this circuit, the qubits are ordered with qubit zero at the top and qubit one at the bottom. The circuit is read left-to-right, meaning that gates which are applied earlier in the circuit show up farther to the left.</a:t>
            </a:r>
          </a:p>
        </p:txBody>
      </p:sp>
      <p:pic>
        <p:nvPicPr>
          <p:cNvPr id="11" name="Picture 10" descr="Text&#10;&#10;Description automatically generated">
            <a:extLst>
              <a:ext uri="{FF2B5EF4-FFF2-40B4-BE49-F238E27FC236}">
                <a16:creationId xmlns:a16="http://schemas.microsoft.com/office/drawing/2014/main" id="{9532D95C-E701-FB86-E63D-AE2202CCFF53}"/>
              </a:ext>
            </a:extLst>
          </p:cNvPr>
          <p:cNvPicPr>
            <a:picLocks noChangeAspect="1"/>
          </p:cNvPicPr>
          <p:nvPr/>
        </p:nvPicPr>
        <p:blipFill rotWithShape="1">
          <a:blip r:embed="rId3"/>
          <a:srcRect t="65455"/>
          <a:stretch/>
        </p:blipFill>
        <p:spPr>
          <a:xfrm>
            <a:off x="3797893" y="2709809"/>
            <a:ext cx="5067680" cy="2369127"/>
          </a:xfrm>
          <a:prstGeom prst="rect">
            <a:avLst/>
          </a:prstGeom>
        </p:spPr>
      </p:pic>
    </p:spTree>
    <p:extLst>
      <p:ext uri="{BB962C8B-B14F-4D97-AF65-F5344CB8AC3E}">
        <p14:creationId xmlns:p14="http://schemas.microsoft.com/office/powerpoint/2010/main" val="336412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02A413-7AED-094C-139B-6D16593321F9}"/>
              </a:ext>
            </a:extLst>
          </p:cNvPr>
          <p:cNvSpPr>
            <a:spLocks noGrp="1"/>
          </p:cNvSpPr>
          <p:nvPr>
            <p:ph type="body" idx="1"/>
          </p:nvPr>
        </p:nvSpPr>
        <p:spPr>
          <a:xfrm>
            <a:off x="1001339" y="1798785"/>
            <a:ext cx="10287000" cy="1259482"/>
          </a:xfrm>
        </p:spPr>
        <p:txBody>
          <a:bodyPr/>
          <a:lstStyle/>
          <a:p>
            <a:pPr marL="76200" indent="0">
              <a:buNone/>
            </a:pPr>
            <a:r>
              <a:rPr lang="en-US" dirty="0" err="1">
                <a:solidFill>
                  <a:schemeClr val="tx1">
                    <a:lumMod val="50000"/>
                  </a:schemeClr>
                </a:solidFill>
                <a:latin typeface="Times New Roman" panose="02020603050405020304" pitchFamily="18" charset="0"/>
                <a:cs typeface="Times New Roman" panose="02020603050405020304" pitchFamily="18" charset="0"/>
              </a:rPr>
              <a:t>Qiskit</a:t>
            </a:r>
            <a:r>
              <a:rPr lang="en-US" dirty="0">
                <a:solidFill>
                  <a:schemeClr val="tx1">
                    <a:lumMod val="50000"/>
                  </a:schemeClr>
                </a:solidFill>
                <a:latin typeface="Times New Roman" panose="02020603050405020304" pitchFamily="18" charset="0"/>
                <a:cs typeface="Times New Roman" panose="02020603050405020304" pitchFamily="18" charset="0"/>
              </a:rPr>
              <a:t> Aer is a high-performance simulator framework for quantum circuits. To simulate this circuit, we will use the </a:t>
            </a:r>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qasm_simulator</a:t>
            </a:r>
            <a:r>
              <a:rPr lang="en-US" dirty="0">
                <a:solidFill>
                  <a:schemeClr val="tx1">
                    <a:lumMod val="50000"/>
                  </a:schemeClr>
                </a:solidFill>
                <a:latin typeface="Times New Roman" panose="02020603050405020304" pitchFamily="18" charset="0"/>
                <a:cs typeface="Times New Roman" panose="02020603050405020304" pitchFamily="18" charset="0"/>
              </a:rPr>
              <a:t>. </a:t>
            </a:r>
          </a:p>
          <a:p>
            <a:endParaRPr lang="en-US" dirty="0"/>
          </a:p>
        </p:txBody>
      </p:sp>
      <p:sp>
        <p:nvSpPr>
          <p:cNvPr id="3" name="Title 2">
            <a:extLst>
              <a:ext uri="{FF2B5EF4-FFF2-40B4-BE49-F238E27FC236}">
                <a16:creationId xmlns:a16="http://schemas.microsoft.com/office/drawing/2014/main" id="{5EB4E934-B2AA-A7DA-A95A-5A6CC7B3C3F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 5: Simulate the Experiment</a:t>
            </a:r>
            <a:br>
              <a:rPr lang="en-US" b="0" dirty="0"/>
            </a:br>
            <a:endParaRPr lang="en-US" dirty="0"/>
          </a:p>
        </p:txBody>
      </p:sp>
      <p:sp>
        <p:nvSpPr>
          <p:cNvPr id="5" name="Text Placeholder 4">
            <a:extLst>
              <a:ext uri="{FF2B5EF4-FFF2-40B4-BE49-F238E27FC236}">
                <a16:creationId xmlns:a16="http://schemas.microsoft.com/office/drawing/2014/main" id="{69F54435-B800-F0AF-B287-EEC913800D9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E4C92534-9244-1513-A1F4-6226E59E9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62445994-B343-E777-5102-D287825642B5}"/>
              </a:ext>
            </a:extLst>
          </p:cNvPr>
          <p:cNvPicPr>
            <a:picLocks noChangeAspect="1"/>
          </p:cNvPicPr>
          <p:nvPr/>
        </p:nvPicPr>
        <p:blipFill>
          <a:blip r:embed="rId2"/>
          <a:stretch>
            <a:fillRect/>
          </a:stretch>
        </p:blipFill>
        <p:spPr>
          <a:xfrm>
            <a:off x="1064260" y="2774727"/>
            <a:ext cx="5177560" cy="2838662"/>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694B1100-5BA9-0533-1035-D94BB35D0D47}"/>
              </a:ext>
            </a:extLst>
          </p:cNvPr>
          <p:cNvPicPr>
            <a:picLocks noChangeAspect="1"/>
          </p:cNvPicPr>
          <p:nvPr/>
        </p:nvPicPr>
        <p:blipFill>
          <a:blip r:embed="rId3"/>
          <a:stretch>
            <a:fillRect/>
          </a:stretch>
        </p:blipFill>
        <p:spPr>
          <a:xfrm>
            <a:off x="1064260" y="5613389"/>
            <a:ext cx="3868097" cy="515042"/>
          </a:xfrm>
          <a:prstGeom prst="rect">
            <a:avLst/>
          </a:prstGeom>
        </p:spPr>
      </p:pic>
      <p:sp>
        <p:nvSpPr>
          <p:cNvPr id="13" name="TextBox 12">
            <a:extLst>
              <a:ext uri="{FF2B5EF4-FFF2-40B4-BE49-F238E27FC236}">
                <a16:creationId xmlns:a16="http://schemas.microsoft.com/office/drawing/2014/main" id="{A1AAE294-B864-58A8-955E-F0F7BB988411}"/>
              </a:ext>
            </a:extLst>
          </p:cNvPr>
          <p:cNvSpPr txBox="1"/>
          <p:nvPr/>
        </p:nvSpPr>
        <p:spPr>
          <a:xfrm>
            <a:off x="6470525" y="2771461"/>
            <a:ext cx="5472545" cy="3631763"/>
          </a:xfrm>
          <a:prstGeom prst="rect">
            <a:avLst/>
          </a:prstGeom>
          <a:noFill/>
        </p:spPr>
        <p:txBody>
          <a:bodyPr wrap="square" rtlCol="0">
            <a:spAutoFit/>
          </a:bodyPr>
          <a:lstStyle/>
          <a:p>
            <a:r>
              <a:rPr lang="en-US" sz="2400" dirty="0">
                <a:solidFill>
                  <a:schemeClr val="tx1">
                    <a:lumMod val="50000"/>
                  </a:schemeClr>
                </a:solidFill>
                <a:latin typeface="Times New Roman" panose="02020603050405020304" pitchFamily="18" charset="0"/>
                <a:cs typeface="Times New Roman" panose="02020603050405020304" pitchFamily="18" charset="0"/>
                <a:sym typeface="Libre Franklin"/>
              </a:rPr>
              <a:t>The number of times the circuit is run can be specified via the shots argument of the execute method. The number of shots of the simulation was set to be 1000 (the default is 1024). Once we have a result object, we can access the counts via the method </a:t>
            </a:r>
            <a:r>
              <a:rPr lang="en-US" sz="2400"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sym typeface="Libre Franklin"/>
              </a:rPr>
              <a:t>get_counts</a:t>
            </a:r>
            <a:r>
              <a:rPr lang="en-US" sz="2400" dirty="0">
                <a:solidFill>
                  <a:schemeClr val="tx1">
                    <a:lumMod val="50000"/>
                  </a:schemeClr>
                </a:solidFill>
                <a:highlight>
                  <a:srgbClr val="C0C0C0"/>
                </a:highlight>
                <a:latin typeface="Times New Roman" panose="02020603050405020304" pitchFamily="18" charset="0"/>
                <a:cs typeface="Times New Roman" panose="02020603050405020304" pitchFamily="18" charset="0"/>
                <a:sym typeface="Libre Franklin"/>
              </a:rPr>
              <a:t>(circuit). </a:t>
            </a:r>
            <a:r>
              <a:rPr lang="en-US" sz="2400" dirty="0">
                <a:solidFill>
                  <a:schemeClr val="tx1">
                    <a:lumMod val="50000"/>
                  </a:schemeClr>
                </a:solidFill>
                <a:latin typeface="Times New Roman" panose="02020603050405020304" pitchFamily="18" charset="0"/>
                <a:cs typeface="Times New Roman" panose="02020603050405020304" pitchFamily="18" charset="0"/>
                <a:sym typeface="Libre Franklin"/>
              </a:rPr>
              <a:t>This gives us the aggregate outcomes of the experiment we ran.</a:t>
            </a:r>
          </a:p>
          <a:p>
            <a:endParaRPr lang="en-US" dirty="0"/>
          </a:p>
        </p:txBody>
      </p:sp>
    </p:spTree>
    <p:extLst>
      <p:ext uri="{BB962C8B-B14F-4D97-AF65-F5344CB8AC3E}">
        <p14:creationId xmlns:p14="http://schemas.microsoft.com/office/powerpoint/2010/main" val="1147082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746A0-294E-51D8-4A1D-B6628CA7B91D}"/>
              </a:ext>
            </a:extLst>
          </p:cNvPr>
          <p:cNvSpPr>
            <a:spLocks noGrp="1"/>
          </p:cNvSpPr>
          <p:nvPr>
            <p:ph type="body" idx="1"/>
          </p:nvPr>
        </p:nvSpPr>
        <p:spPr>
          <a:xfrm>
            <a:off x="950975" y="1778749"/>
            <a:ext cx="7158703" cy="566928"/>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Use the function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tx1">
                    <a:lumMod val="50000"/>
                  </a:schemeClr>
                </a:solidFill>
                <a:highlight>
                  <a:srgbClr val="C0C0C0"/>
                </a:highlight>
                <a:latin typeface="Times New Roman" panose="02020603050405020304" pitchFamily="18" charset="0"/>
                <a:cs typeface="Times New Roman" panose="02020603050405020304" pitchFamily="18" charset="0"/>
              </a:rPr>
              <a:t>plot_histogram</a:t>
            </a:r>
            <a:r>
              <a:rPr lang="en-US" dirty="0">
                <a:solidFill>
                  <a:schemeClr val="tx1">
                    <a:lumMod val="50000"/>
                  </a:schemeClr>
                </a:solidFill>
                <a:latin typeface="Times New Roman" panose="02020603050405020304" pitchFamily="18" charset="0"/>
                <a:cs typeface="Times New Roman" panose="02020603050405020304" pitchFamily="18" charset="0"/>
              </a:rPr>
              <a:t>, to view your results.</a:t>
            </a:r>
          </a:p>
          <a:p>
            <a:endParaRPr lang="en-US" dirty="0"/>
          </a:p>
        </p:txBody>
      </p:sp>
      <p:sp>
        <p:nvSpPr>
          <p:cNvPr id="3" name="Title 2">
            <a:extLst>
              <a:ext uri="{FF2B5EF4-FFF2-40B4-BE49-F238E27FC236}">
                <a16:creationId xmlns:a16="http://schemas.microsoft.com/office/drawing/2014/main" id="{53CB30DD-79BA-D4B6-B5ED-0DB25FBA9E2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 6: Visualize the Results</a:t>
            </a:r>
            <a:br>
              <a:rPr lang="en-US" b="0" dirty="0"/>
            </a:br>
            <a:endParaRPr lang="en-US" dirty="0"/>
          </a:p>
        </p:txBody>
      </p:sp>
      <p:sp>
        <p:nvSpPr>
          <p:cNvPr id="5" name="Text Placeholder 4">
            <a:extLst>
              <a:ext uri="{FF2B5EF4-FFF2-40B4-BE49-F238E27FC236}">
                <a16:creationId xmlns:a16="http://schemas.microsoft.com/office/drawing/2014/main" id="{48E8C74A-383B-8E94-D885-6B35A68C4F7A}"/>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244F16E9-DEEB-7F97-631A-57CD8CB3BA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8" name="Picture 7" descr="Chart&#10;&#10;Description automatically generated">
            <a:extLst>
              <a:ext uri="{FF2B5EF4-FFF2-40B4-BE49-F238E27FC236}">
                <a16:creationId xmlns:a16="http://schemas.microsoft.com/office/drawing/2014/main" id="{FF3173CF-5AD0-4494-A51E-6A84000F1BED}"/>
              </a:ext>
            </a:extLst>
          </p:cNvPr>
          <p:cNvPicPr>
            <a:picLocks noChangeAspect="1"/>
          </p:cNvPicPr>
          <p:nvPr/>
        </p:nvPicPr>
        <p:blipFill>
          <a:blip r:embed="rId2"/>
          <a:stretch>
            <a:fillRect/>
          </a:stretch>
        </p:blipFill>
        <p:spPr>
          <a:xfrm>
            <a:off x="1328308" y="2586191"/>
            <a:ext cx="5114060" cy="3465572"/>
          </a:xfrm>
          <a:prstGeom prst="rect">
            <a:avLst/>
          </a:prstGeom>
        </p:spPr>
      </p:pic>
      <p:pic>
        <p:nvPicPr>
          <p:cNvPr id="7" name="Picture 6" descr="Chart, bar chart&#10;&#10;Description automatically generated">
            <a:extLst>
              <a:ext uri="{FF2B5EF4-FFF2-40B4-BE49-F238E27FC236}">
                <a16:creationId xmlns:a16="http://schemas.microsoft.com/office/drawing/2014/main" id="{B329CBD9-2A21-AA47-9B51-A20AE18CFD56}"/>
              </a:ext>
            </a:extLst>
          </p:cNvPr>
          <p:cNvPicPr>
            <a:picLocks noChangeAspect="1"/>
          </p:cNvPicPr>
          <p:nvPr/>
        </p:nvPicPr>
        <p:blipFill rotWithShape="1">
          <a:blip r:embed="rId3"/>
          <a:srcRect l="8829" t="23177" b="1919"/>
          <a:stretch/>
        </p:blipFill>
        <p:spPr>
          <a:xfrm>
            <a:off x="7790216" y="1499016"/>
            <a:ext cx="4070415" cy="4347491"/>
          </a:xfrm>
          <a:prstGeom prst="rect">
            <a:avLst/>
          </a:prstGeom>
        </p:spPr>
      </p:pic>
      <p:sp>
        <p:nvSpPr>
          <p:cNvPr id="4" name="Rectangle 3">
            <a:extLst>
              <a:ext uri="{FF2B5EF4-FFF2-40B4-BE49-F238E27FC236}">
                <a16:creationId xmlns:a16="http://schemas.microsoft.com/office/drawing/2014/main" id="{F63D4627-23D1-F764-9F98-AE476E4055F8}"/>
              </a:ext>
            </a:extLst>
          </p:cNvPr>
          <p:cNvSpPr/>
          <p:nvPr/>
        </p:nvSpPr>
        <p:spPr>
          <a:xfrm>
            <a:off x="3325072" y="5849387"/>
            <a:ext cx="2755883" cy="400110"/>
          </a:xfrm>
          <a:prstGeom prst="rect">
            <a:avLst/>
          </a:prstGeom>
        </p:spPr>
        <p:txBody>
          <a:bodyPr wrap="none">
            <a:spAutoFit/>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X gate with shots = 1000</a:t>
            </a:r>
            <a:endParaRPr lang="en-US" sz="2000" dirty="0"/>
          </a:p>
        </p:txBody>
      </p:sp>
      <p:sp>
        <p:nvSpPr>
          <p:cNvPr id="9" name="Rectangle 8">
            <a:extLst>
              <a:ext uri="{FF2B5EF4-FFF2-40B4-BE49-F238E27FC236}">
                <a16:creationId xmlns:a16="http://schemas.microsoft.com/office/drawing/2014/main" id="{B7C6A153-4C11-E2EF-C145-9D5A08022DF5}"/>
              </a:ext>
            </a:extLst>
          </p:cNvPr>
          <p:cNvSpPr/>
          <p:nvPr/>
        </p:nvSpPr>
        <p:spPr>
          <a:xfrm>
            <a:off x="8738574" y="5849387"/>
            <a:ext cx="2499402" cy="400110"/>
          </a:xfrm>
          <a:prstGeom prst="rect">
            <a:avLst/>
          </a:prstGeom>
        </p:spPr>
        <p:txBody>
          <a:bodyPr wrap="none">
            <a:spAutoFit/>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H gate with shots = 50</a:t>
            </a:r>
            <a:endParaRPr lang="en-US" sz="2000" dirty="0"/>
          </a:p>
        </p:txBody>
      </p:sp>
    </p:spTree>
    <p:extLst>
      <p:ext uri="{BB962C8B-B14F-4D97-AF65-F5344CB8AC3E}">
        <p14:creationId xmlns:p14="http://schemas.microsoft.com/office/powerpoint/2010/main" val="1807979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77310B4-0F45-1A18-78D0-1AE6F7233089}"/>
              </a:ext>
            </a:extLst>
          </p:cNvPr>
          <p:cNvSpPr>
            <a:spLocks noGrp="1"/>
          </p:cNvSpPr>
          <p:nvPr>
            <p:ph type="body" idx="3"/>
          </p:nvPr>
        </p:nvSpPr>
        <p:spPr/>
        <p:txBody>
          <a:bodyPr/>
          <a:lstStyle/>
          <a:p>
            <a:r>
              <a:rPr lang="en-US" dirty="0"/>
              <a:t>IBM Quantum Composer</a:t>
            </a:r>
          </a:p>
        </p:txBody>
      </p:sp>
      <p:sp>
        <p:nvSpPr>
          <p:cNvPr id="6" name="Slide Number Placeholder 5">
            <a:extLst>
              <a:ext uri="{FF2B5EF4-FFF2-40B4-BE49-F238E27FC236}">
                <a16:creationId xmlns:a16="http://schemas.microsoft.com/office/drawing/2014/main" id="{E893F34A-E724-79C9-57EC-32DC60EE7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24278766-072C-E91E-C3E4-6F949190260C}"/>
              </a:ext>
            </a:extLst>
          </p:cNvPr>
          <p:cNvPicPr>
            <a:picLocks noChangeAspect="1"/>
          </p:cNvPicPr>
          <p:nvPr/>
        </p:nvPicPr>
        <p:blipFill>
          <a:blip r:embed="rId3"/>
          <a:stretch>
            <a:fillRect/>
          </a:stretch>
        </p:blipFill>
        <p:spPr>
          <a:xfrm>
            <a:off x="1484376" y="755650"/>
            <a:ext cx="9488424" cy="5502240"/>
          </a:xfrm>
          <a:prstGeom prst="rect">
            <a:avLst/>
          </a:prstGeom>
        </p:spPr>
      </p:pic>
      <p:grpSp>
        <p:nvGrpSpPr>
          <p:cNvPr id="7" name="Group 6">
            <a:extLst>
              <a:ext uri="{FF2B5EF4-FFF2-40B4-BE49-F238E27FC236}">
                <a16:creationId xmlns:a16="http://schemas.microsoft.com/office/drawing/2014/main" id="{209FFF92-8A89-B92F-EFD8-C2AF51E62A9E}"/>
              </a:ext>
            </a:extLst>
          </p:cNvPr>
          <p:cNvGrpSpPr/>
          <p:nvPr/>
        </p:nvGrpSpPr>
        <p:grpSpPr>
          <a:xfrm>
            <a:off x="291668" y="3269672"/>
            <a:ext cx="1564841" cy="651164"/>
            <a:chOff x="632299" y="1138136"/>
            <a:chExt cx="1820918" cy="936957"/>
          </a:xfrm>
        </p:grpSpPr>
        <p:sp>
          <p:nvSpPr>
            <p:cNvPr id="9" name="Rectangle 8">
              <a:extLst>
                <a:ext uri="{FF2B5EF4-FFF2-40B4-BE49-F238E27FC236}">
                  <a16:creationId xmlns:a16="http://schemas.microsoft.com/office/drawing/2014/main" id="{277F3328-0AFA-5B43-1DCE-995FBA5D6F8D}"/>
                </a:ext>
              </a:extLst>
            </p:cNvPr>
            <p:cNvSpPr/>
            <p:nvPr/>
          </p:nvSpPr>
          <p:spPr>
            <a:xfrm>
              <a:off x="632299" y="1138136"/>
              <a:ext cx="1387888" cy="389107"/>
            </a:xfrm>
            <a:prstGeom prst="rect">
              <a:avLst/>
            </a:prstGeom>
            <a:solidFill>
              <a:srgbClr val="92D050"/>
            </a:solidFill>
            <a:ln>
              <a:solidFill>
                <a:srgbClr val="92D050"/>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50000"/>
                    </a:schemeClr>
                  </a:solidFill>
                  <a:latin typeface="Times New Roman" panose="02020603050405020304" pitchFamily="18" charset="0"/>
                  <a:cs typeface="Times New Roman" panose="02020603050405020304" pitchFamily="18" charset="0"/>
                </a:rPr>
                <a:t>Probabilities</a:t>
              </a:r>
            </a:p>
          </p:txBody>
        </p:sp>
        <p:cxnSp>
          <p:nvCxnSpPr>
            <p:cNvPr id="10" name="Straight Arrow Connector 9">
              <a:extLst>
                <a:ext uri="{FF2B5EF4-FFF2-40B4-BE49-F238E27FC236}">
                  <a16:creationId xmlns:a16="http://schemas.microsoft.com/office/drawing/2014/main" id="{776941D3-7046-71B0-8DA4-700F29EC50BC}"/>
                </a:ext>
              </a:extLst>
            </p:cNvPr>
            <p:cNvCxnSpPr>
              <a:cxnSpLocks/>
              <a:stCxn id="9" idx="2"/>
            </p:cNvCxnSpPr>
            <p:nvPr/>
          </p:nvCxnSpPr>
          <p:spPr>
            <a:xfrm>
              <a:off x="1326243" y="1527244"/>
              <a:ext cx="1126974" cy="547849"/>
            </a:xfrm>
            <a:prstGeom prst="straightConnector1">
              <a:avLst/>
            </a:prstGeom>
            <a:ln w="539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F1119E2-FDD2-2B95-C785-331CEB59C1E2}"/>
              </a:ext>
            </a:extLst>
          </p:cNvPr>
          <p:cNvGrpSpPr/>
          <p:nvPr/>
        </p:nvGrpSpPr>
        <p:grpSpPr>
          <a:xfrm>
            <a:off x="5172035" y="2835317"/>
            <a:ext cx="1192709" cy="704776"/>
            <a:chOff x="2246356" y="981622"/>
            <a:chExt cx="1387888" cy="1014098"/>
          </a:xfrm>
        </p:grpSpPr>
        <p:sp>
          <p:nvSpPr>
            <p:cNvPr id="12" name="Rectangle 11">
              <a:extLst>
                <a:ext uri="{FF2B5EF4-FFF2-40B4-BE49-F238E27FC236}">
                  <a16:creationId xmlns:a16="http://schemas.microsoft.com/office/drawing/2014/main" id="{512B3CCC-E9CB-26A4-31A0-F72F9E729866}"/>
                </a:ext>
              </a:extLst>
            </p:cNvPr>
            <p:cNvSpPr/>
            <p:nvPr/>
          </p:nvSpPr>
          <p:spPr>
            <a:xfrm>
              <a:off x="2246356" y="981622"/>
              <a:ext cx="1387888" cy="389109"/>
            </a:xfrm>
            <a:prstGeom prst="rect">
              <a:avLst/>
            </a:prstGeom>
            <a:solidFill>
              <a:srgbClr val="92D050"/>
            </a:solidFill>
            <a:ln>
              <a:solidFill>
                <a:srgbClr val="92D050"/>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lumMod val="50000"/>
                    </a:schemeClr>
                  </a:solidFill>
                  <a:latin typeface="Times New Roman" panose="02020603050405020304" pitchFamily="18" charset="0"/>
                  <a:cs typeface="Times New Roman" panose="02020603050405020304" pitchFamily="18" charset="0"/>
                </a:rPr>
                <a:t>Statevector</a:t>
              </a:r>
              <a:endParaRPr lang="en-US" sz="1200" b="1" dirty="0">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6FF39C8A-1F78-3D80-8EA3-052D428591E7}"/>
                </a:ext>
              </a:extLst>
            </p:cNvPr>
            <p:cNvCxnSpPr>
              <a:cxnSpLocks/>
              <a:stCxn id="12" idx="2"/>
            </p:cNvCxnSpPr>
            <p:nvPr/>
          </p:nvCxnSpPr>
          <p:spPr>
            <a:xfrm flipH="1">
              <a:off x="2246356" y="1370731"/>
              <a:ext cx="693944" cy="624989"/>
            </a:xfrm>
            <a:prstGeom prst="straightConnector1">
              <a:avLst/>
            </a:prstGeom>
            <a:ln w="539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076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407635-4A77-471A-3257-56284A94FD4D}"/>
              </a:ext>
            </a:extLst>
          </p:cNvPr>
          <p:cNvSpPr>
            <a:spLocks noGrp="1"/>
          </p:cNvSpPr>
          <p:nvPr>
            <p:ph type="title"/>
          </p:nvPr>
        </p:nvSpPr>
        <p:spPr>
          <a:xfrm>
            <a:off x="924250" y="1110931"/>
            <a:ext cx="10287000" cy="566928"/>
          </a:xfrm>
        </p:spPr>
        <p:txBody>
          <a:bodyPr/>
          <a:lstStyle/>
          <a:p>
            <a:r>
              <a:rPr lang="en-US" dirty="0">
                <a:latin typeface="Times New Roman" panose="02020603050405020304" pitchFamily="18" charset="0"/>
                <a:cs typeface="Times New Roman" panose="02020603050405020304" pitchFamily="18" charset="0"/>
              </a:rPr>
              <a:t>Dirac Bra-</a:t>
            </a:r>
            <a:r>
              <a:rPr lang="en-US" dirty="0" err="1">
                <a:latin typeface="Times New Roman" panose="02020603050405020304" pitchFamily="18" charset="0"/>
                <a:cs typeface="Times New Roman" panose="02020603050405020304" pitchFamily="18" charset="0"/>
              </a:rPr>
              <a:t>Ket</a:t>
            </a:r>
            <a:r>
              <a:rPr lang="en-US" dirty="0">
                <a:latin typeface="Times New Roman" panose="02020603050405020304" pitchFamily="18" charset="0"/>
                <a:cs typeface="Times New Roman" panose="02020603050405020304" pitchFamily="18" charset="0"/>
              </a:rPr>
              <a:t> Notation </a:t>
            </a:r>
            <a:br>
              <a:rPr lang="en-US" dirty="0"/>
            </a:br>
            <a:endParaRPr lang="en-US" dirty="0"/>
          </a:p>
        </p:txBody>
      </p:sp>
      <p:sp>
        <p:nvSpPr>
          <p:cNvPr id="4" name="Text Placeholder 3">
            <a:extLst>
              <a:ext uri="{FF2B5EF4-FFF2-40B4-BE49-F238E27FC236}">
                <a16:creationId xmlns:a16="http://schemas.microsoft.com/office/drawing/2014/main" id="{F1DC00C2-5E51-59B1-F9C9-B7595E0FEB05}"/>
              </a:ext>
            </a:extLst>
          </p:cNvPr>
          <p:cNvSpPr>
            <a:spLocks noGrp="1"/>
          </p:cNvSpPr>
          <p:nvPr>
            <p:ph type="body" idx="2"/>
          </p:nvPr>
        </p:nvSpPr>
        <p:spPr>
          <a:xfrm>
            <a:off x="952500" y="1785107"/>
            <a:ext cx="10287000" cy="697080"/>
          </a:xfrm>
        </p:spPr>
        <p:txBody>
          <a:bodyPr/>
          <a:lstStyle/>
          <a:p>
            <a:r>
              <a:rPr lang="en-US" dirty="0"/>
              <a:t>“</a:t>
            </a:r>
            <a:r>
              <a:rPr lang="en-US" dirty="0" err="1"/>
              <a:t>Ket</a:t>
            </a:r>
            <a:r>
              <a:rPr lang="en-US" dirty="0"/>
              <a:t>”: the state of a qubit is enclosed in the right half of an angled bracket</a:t>
            </a:r>
          </a:p>
          <a:p>
            <a:endParaRPr lang="en-US" dirty="0"/>
          </a:p>
        </p:txBody>
      </p:sp>
      <p:sp>
        <p:nvSpPr>
          <p:cNvPr id="5" name="Text Placeholder 4">
            <a:extLst>
              <a:ext uri="{FF2B5EF4-FFF2-40B4-BE49-F238E27FC236}">
                <a16:creationId xmlns:a16="http://schemas.microsoft.com/office/drawing/2014/main" id="{663DF890-116D-862C-3EAD-496D364D041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EBC80B1D-CACF-C19C-B765-7FB5D4C595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8" name="Picture 7" descr="Diagram&#10;&#10;Description automatically generated">
            <a:extLst>
              <a:ext uri="{FF2B5EF4-FFF2-40B4-BE49-F238E27FC236}">
                <a16:creationId xmlns:a16="http://schemas.microsoft.com/office/drawing/2014/main" id="{47233A4F-4756-EB6F-96EB-4905AB37F7AC}"/>
              </a:ext>
            </a:extLst>
          </p:cNvPr>
          <p:cNvPicPr>
            <a:picLocks noChangeAspect="1"/>
          </p:cNvPicPr>
          <p:nvPr/>
        </p:nvPicPr>
        <p:blipFill>
          <a:blip r:embed="rId3"/>
          <a:stretch>
            <a:fillRect/>
          </a:stretch>
        </p:blipFill>
        <p:spPr>
          <a:xfrm>
            <a:off x="8064368" y="2345677"/>
            <a:ext cx="3585324" cy="2385338"/>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A8CC682C-A301-A695-E245-1D13D54056BC}"/>
              </a:ext>
            </a:extLst>
          </p:cNvPr>
          <p:cNvPicPr>
            <a:picLocks noChangeAspect="1"/>
          </p:cNvPicPr>
          <p:nvPr/>
        </p:nvPicPr>
        <p:blipFill>
          <a:blip r:embed="rId4"/>
          <a:stretch>
            <a:fillRect/>
          </a:stretch>
        </p:blipFill>
        <p:spPr>
          <a:xfrm>
            <a:off x="1527919" y="4085835"/>
            <a:ext cx="4191000" cy="1168400"/>
          </a:xfrm>
          <a:prstGeom prst="rect">
            <a:avLst/>
          </a:prstGeom>
        </p:spPr>
      </p:pic>
      <p:sp>
        <p:nvSpPr>
          <p:cNvPr id="11" name="TextBox 10">
            <a:extLst>
              <a:ext uri="{FF2B5EF4-FFF2-40B4-BE49-F238E27FC236}">
                <a16:creationId xmlns:a16="http://schemas.microsoft.com/office/drawing/2014/main" id="{33DC87D6-69E6-96DD-DCE3-377726420BF1}"/>
              </a:ext>
            </a:extLst>
          </p:cNvPr>
          <p:cNvSpPr txBox="1"/>
          <p:nvPr/>
        </p:nvSpPr>
        <p:spPr>
          <a:xfrm>
            <a:off x="7543800" y="4722524"/>
            <a:ext cx="4423889" cy="1415772"/>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classical bit can be either 0 or 1. A qubit can be in a superposition of both 0 and 1 </a:t>
            </a:r>
          </a:p>
          <a:p>
            <a:endParaRPr lang="en-US" dirty="0"/>
          </a:p>
        </p:txBody>
      </p:sp>
      <p:sp>
        <p:nvSpPr>
          <p:cNvPr id="12" name="Rectangle 11">
            <a:extLst>
              <a:ext uri="{FF2B5EF4-FFF2-40B4-BE49-F238E27FC236}">
                <a16:creationId xmlns:a16="http://schemas.microsoft.com/office/drawing/2014/main" id="{65CBB108-7999-E08B-9FFD-CE4A929656DB}"/>
              </a:ext>
            </a:extLst>
          </p:cNvPr>
          <p:cNvSpPr/>
          <p:nvPr/>
        </p:nvSpPr>
        <p:spPr>
          <a:xfrm>
            <a:off x="1527919" y="5278401"/>
            <a:ext cx="4191000" cy="830997"/>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The state of </a:t>
            </a:r>
            <a:r>
              <a:rPr lang="en-US" sz="2400" b="1" i="1" dirty="0" err="1">
                <a:latin typeface="Times New Roman" panose="02020603050405020304" pitchFamily="18" charset="0"/>
                <a:cs typeface="Times New Roman" panose="02020603050405020304" pitchFamily="18" charset="0"/>
              </a:rPr>
              <a:t>Schrödinger’s</a:t>
            </a:r>
            <a:r>
              <a:rPr lang="en-US" sz="2400" b="1" i="1" dirty="0">
                <a:latin typeface="Times New Roman" panose="02020603050405020304" pitchFamily="18" charset="0"/>
                <a:cs typeface="Times New Roman" panose="02020603050405020304" pitchFamily="18" charset="0"/>
              </a:rPr>
              <a:t> cat</a:t>
            </a:r>
            <a:r>
              <a:rPr lang="en-US" sz="2400" dirty="0">
                <a:latin typeface="Times New Roman" panose="02020603050405020304" pitchFamily="18" charset="0"/>
                <a:cs typeface="Times New Roman" panose="02020603050405020304" pitchFamily="18" charset="0"/>
              </a:rPr>
              <a:t> expressed in bra-</a:t>
            </a:r>
            <a:r>
              <a:rPr lang="en-US" sz="2400" dirty="0" err="1">
                <a:latin typeface="Times New Roman" panose="02020603050405020304" pitchFamily="18" charset="0"/>
                <a:cs typeface="Times New Roman" panose="02020603050405020304" pitchFamily="18" charset="0"/>
              </a:rPr>
              <a:t>ket</a:t>
            </a:r>
            <a:r>
              <a:rPr lang="en-US" sz="2400" dirty="0">
                <a:latin typeface="Times New Roman" panose="02020603050405020304" pitchFamily="18" charset="0"/>
                <a:cs typeface="Times New Roman" panose="02020603050405020304" pitchFamily="18" charset="0"/>
              </a:rPr>
              <a:t> notation </a:t>
            </a:r>
          </a:p>
        </p:txBody>
      </p:sp>
      <p:pic>
        <p:nvPicPr>
          <p:cNvPr id="2" name="Picture 1">
            <a:extLst>
              <a:ext uri="{FF2B5EF4-FFF2-40B4-BE49-F238E27FC236}">
                <a16:creationId xmlns:a16="http://schemas.microsoft.com/office/drawing/2014/main" id="{B599761F-9C7A-E0A3-2865-A2D27DE883DF}"/>
              </a:ext>
            </a:extLst>
          </p:cNvPr>
          <p:cNvPicPr>
            <a:picLocks noChangeAspect="1"/>
          </p:cNvPicPr>
          <p:nvPr/>
        </p:nvPicPr>
        <p:blipFill>
          <a:blip r:embed="rId5"/>
          <a:stretch>
            <a:fillRect/>
          </a:stretch>
        </p:blipFill>
        <p:spPr>
          <a:xfrm>
            <a:off x="1374228" y="2955398"/>
            <a:ext cx="2794000" cy="762000"/>
          </a:xfrm>
          <a:prstGeom prst="rect">
            <a:avLst/>
          </a:prstGeom>
        </p:spPr>
      </p:pic>
      <p:pic>
        <p:nvPicPr>
          <p:cNvPr id="7" name="Picture 6">
            <a:extLst>
              <a:ext uri="{FF2B5EF4-FFF2-40B4-BE49-F238E27FC236}">
                <a16:creationId xmlns:a16="http://schemas.microsoft.com/office/drawing/2014/main" id="{93C2E475-9E81-FA16-493D-C6369677D861}"/>
              </a:ext>
            </a:extLst>
          </p:cNvPr>
          <p:cNvPicPr>
            <a:picLocks noChangeAspect="1"/>
          </p:cNvPicPr>
          <p:nvPr/>
        </p:nvPicPr>
        <p:blipFill>
          <a:blip r:embed="rId6"/>
          <a:stretch>
            <a:fillRect/>
          </a:stretch>
        </p:blipFill>
        <p:spPr>
          <a:xfrm>
            <a:off x="4824577" y="2398939"/>
            <a:ext cx="3378200" cy="1612900"/>
          </a:xfrm>
          <a:prstGeom prst="rect">
            <a:avLst/>
          </a:prstGeom>
        </p:spPr>
      </p:pic>
    </p:spTree>
    <p:extLst>
      <p:ext uri="{BB962C8B-B14F-4D97-AF65-F5344CB8AC3E}">
        <p14:creationId xmlns:p14="http://schemas.microsoft.com/office/powerpoint/2010/main" val="1858934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598DD6-62CC-32F1-80C1-CA268BD2F5E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B39E0DAE-5A3C-B1D8-4599-B4E2BCD453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560ADEF9-9525-B1A9-EA38-A42FB2A76C54}"/>
              </a:ext>
            </a:extLst>
          </p:cNvPr>
          <p:cNvPicPr>
            <a:picLocks noChangeAspect="1"/>
          </p:cNvPicPr>
          <p:nvPr/>
        </p:nvPicPr>
        <p:blipFill>
          <a:blip r:embed="rId2"/>
          <a:stretch>
            <a:fillRect/>
          </a:stretch>
        </p:blipFill>
        <p:spPr>
          <a:xfrm>
            <a:off x="1597186" y="818147"/>
            <a:ext cx="9475645" cy="5427670"/>
          </a:xfrm>
          <a:prstGeom prst="rect">
            <a:avLst/>
          </a:prstGeom>
        </p:spPr>
      </p:pic>
      <p:grpSp>
        <p:nvGrpSpPr>
          <p:cNvPr id="7" name="Group 6">
            <a:extLst>
              <a:ext uri="{FF2B5EF4-FFF2-40B4-BE49-F238E27FC236}">
                <a16:creationId xmlns:a16="http://schemas.microsoft.com/office/drawing/2014/main" id="{D8982B9D-8F14-22DF-BEF7-5594CE76C98B}"/>
              </a:ext>
            </a:extLst>
          </p:cNvPr>
          <p:cNvGrpSpPr/>
          <p:nvPr/>
        </p:nvGrpSpPr>
        <p:grpSpPr>
          <a:xfrm>
            <a:off x="4695986" y="2293749"/>
            <a:ext cx="1668758" cy="811990"/>
            <a:chOff x="1692405" y="202363"/>
            <a:chExt cx="1941839" cy="1168368"/>
          </a:xfrm>
        </p:grpSpPr>
        <p:sp>
          <p:nvSpPr>
            <p:cNvPr id="9" name="Rectangle 8">
              <a:extLst>
                <a:ext uri="{FF2B5EF4-FFF2-40B4-BE49-F238E27FC236}">
                  <a16:creationId xmlns:a16="http://schemas.microsoft.com/office/drawing/2014/main" id="{FC5A144D-10EB-E4CF-CEB4-B20B779FF9CA}"/>
                </a:ext>
              </a:extLst>
            </p:cNvPr>
            <p:cNvSpPr/>
            <p:nvPr/>
          </p:nvSpPr>
          <p:spPr>
            <a:xfrm>
              <a:off x="2246356" y="981622"/>
              <a:ext cx="1387888" cy="389109"/>
            </a:xfrm>
            <a:prstGeom prst="rect">
              <a:avLst/>
            </a:prstGeom>
            <a:solidFill>
              <a:srgbClr val="92D050"/>
            </a:solidFill>
            <a:ln>
              <a:solidFill>
                <a:srgbClr val="92D050"/>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50000"/>
                    </a:schemeClr>
                  </a:solidFill>
                  <a:latin typeface="Times New Roman" panose="02020603050405020304" pitchFamily="18" charset="0"/>
                  <a:cs typeface="Times New Roman" panose="02020603050405020304" pitchFamily="18" charset="0"/>
                </a:rPr>
                <a:t>Measurement</a:t>
              </a:r>
            </a:p>
          </p:txBody>
        </p:sp>
        <p:cxnSp>
          <p:nvCxnSpPr>
            <p:cNvPr id="10" name="Straight Arrow Connector 9">
              <a:extLst>
                <a:ext uri="{FF2B5EF4-FFF2-40B4-BE49-F238E27FC236}">
                  <a16:creationId xmlns:a16="http://schemas.microsoft.com/office/drawing/2014/main" id="{041B4E41-BCF8-7816-9B1F-CDE85C9473A6}"/>
                </a:ext>
              </a:extLst>
            </p:cNvPr>
            <p:cNvCxnSpPr>
              <a:cxnSpLocks/>
              <a:stCxn id="9" idx="0"/>
            </p:cNvCxnSpPr>
            <p:nvPr/>
          </p:nvCxnSpPr>
          <p:spPr>
            <a:xfrm flipH="1" flipV="1">
              <a:off x="1692405" y="202363"/>
              <a:ext cx="1247896" cy="779259"/>
            </a:xfrm>
            <a:prstGeom prst="straightConnector1">
              <a:avLst/>
            </a:prstGeom>
            <a:ln w="539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93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D4B728-BD1F-13E7-7310-8F8BDCA68A49}"/>
              </a:ext>
            </a:extLst>
          </p:cNvPr>
          <p:cNvSpPr>
            <a:spLocks noGrp="1"/>
          </p:cNvSpPr>
          <p:nvPr>
            <p:ph type="body" idx="1"/>
          </p:nvPr>
        </p:nvSpPr>
        <p:spPr>
          <a:xfrm>
            <a:off x="950976" y="1508290"/>
            <a:ext cx="10287000" cy="3260430"/>
          </a:xfrm>
        </p:spPr>
        <p:txBody>
          <a:bodyPr/>
          <a:lstStyle/>
          <a:p>
            <a:r>
              <a:rPr lang="en-US" dirty="0">
                <a:latin typeface="Times New Roman" panose="02020603050405020304" pitchFamily="18" charset="0"/>
                <a:cs typeface="Times New Roman" panose="02020603050405020304" pitchFamily="18" charset="0"/>
              </a:rPr>
              <a:t>We know that the amplitudes contain information about the probability of us finding the qubit in a specific state, but once we have measured the qubit, we know with certainty what the state of the qubit is. For example, if we measure a qubit in the state: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 find it in the state |0⟩, if we measure again, there is a 100% chance of finding the qubit in the state |0⟩. This means the act of measuring </a:t>
            </a:r>
            <a:r>
              <a:rPr lang="en-US" i="1" dirty="0">
                <a:latin typeface="Times New Roman" panose="02020603050405020304" pitchFamily="18" charset="0"/>
                <a:cs typeface="Times New Roman" panose="02020603050405020304" pitchFamily="18" charset="0"/>
              </a:rPr>
              <a:t>changes</a:t>
            </a:r>
            <a:r>
              <a:rPr lang="en-US" dirty="0">
                <a:latin typeface="Times New Roman" panose="02020603050405020304" pitchFamily="18" charset="0"/>
                <a:cs typeface="Times New Roman" panose="02020603050405020304" pitchFamily="18" charset="0"/>
              </a:rPr>
              <a:t> the state of our qubits.</a:t>
            </a:r>
          </a:p>
        </p:txBody>
      </p:sp>
      <p:sp>
        <p:nvSpPr>
          <p:cNvPr id="3" name="Title 2">
            <a:extLst>
              <a:ext uri="{FF2B5EF4-FFF2-40B4-BE49-F238E27FC236}">
                <a16:creationId xmlns:a16="http://schemas.microsoft.com/office/drawing/2014/main" id="{111D9F5F-9DEE-1769-0690-7D097572F7BE}"/>
              </a:ext>
            </a:extLst>
          </p:cNvPr>
          <p:cNvSpPr>
            <a:spLocks noGrp="1"/>
          </p:cNvSpPr>
          <p:nvPr>
            <p:ph type="title"/>
          </p:nvPr>
        </p:nvSpPr>
        <p:spPr>
          <a:xfrm>
            <a:off x="950976" y="961362"/>
            <a:ext cx="10287000" cy="566928"/>
          </a:xfrm>
        </p:spPr>
        <p:txBody>
          <a:bodyPr/>
          <a:lstStyle/>
          <a:p>
            <a:r>
              <a:rPr lang="en-US" dirty="0">
                <a:latin typeface="Times New Roman" panose="02020603050405020304" pitchFamily="18" charset="0"/>
                <a:cs typeface="Times New Roman" panose="02020603050405020304" pitchFamily="18" charset="0"/>
              </a:rPr>
              <a:t>The Observer Effect </a:t>
            </a:r>
            <a:br>
              <a:rPr lang="en-US" dirty="0"/>
            </a:br>
            <a:endParaRPr lang="en-US" dirty="0"/>
          </a:p>
        </p:txBody>
      </p:sp>
      <p:sp>
        <p:nvSpPr>
          <p:cNvPr id="5" name="Text Placeholder 4">
            <a:extLst>
              <a:ext uri="{FF2B5EF4-FFF2-40B4-BE49-F238E27FC236}">
                <a16:creationId xmlns:a16="http://schemas.microsoft.com/office/drawing/2014/main" id="{87B74150-F78C-1FEC-B65A-290EC315EFF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D86E7716-B293-FFC0-6C96-07B75AC654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8" name="Picture 7" descr="Diagram&#10;&#10;Description automatically generated with medium confidence">
            <a:extLst>
              <a:ext uri="{FF2B5EF4-FFF2-40B4-BE49-F238E27FC236}">
                <a16:creationId xmlns:a16="http://schemas.microsoft.com/office/drawing/2014/main" id="{5F89001F-5881-5B14-5EDB-1CD50EFAB2B6}"/>
              </a:ext>
            </a:extLst>
          </p:cNvPr>
          <p:cNvPicPr>
            <a:picLocks noChangeAspect="1"/>
          </p:cNvPicPr>
          <p:nvPr/>
        </p:nvPicPr>
        <p:blipFill>
          <a:blip r:embed="rId3"/>
          <a:stretch>
            <a:fillRect/>
          </a:stretch>
        </p:blipFill>
        <p:spPr>
          <a:xfrm>
            <a:off x="3520621" y="4676580"/>
            <a:ext cx="4203700" cy="76200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64FF7DBB-B794-7AAB-695E-6AA9D0DB5213}"/>
              </a:ext>
            </a:extLst>
          </p:cNvPr>
          <p:cNvPicPr>
            <a:picLocks noChangeAspect="1"/>
          </p:cNvPicPr>
          <p:nvPr/>
        </p:nvPicPr>
        <p:blipFill>
          <a:blip r:embed="rId4"/>
          <a:stretch>
            <a:fillRect/>
          </a:stretch>
        </p:blipFill>
        <p:spPr>
          <a:xfrm>
            <a:off x="4619171" y="3009900"/>
            <a:ext cx="2006600" cy="419100"/>
          </a:xfrm>
          <a:prstGeom prst="rect">
            <a:avLst/>
          </a:prstGeom>
        </p:spPr>
      </p:pic>
    </p:spTree>
    <p:extLst>
      <p:ext uri="{BB962C8B-B14F-4D97-AF65-F5344CB8AC3E}">
        <p14:creationId xmlns:p14="http://schemas.microsoft.com/office/powerpoint/2010/main" val="3572172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EF95A-3713-526C-0B8D-6F52D7DAE5F2}"/>
              </a:ext>
            </a:extLst>
          </p:cNvPr>
          <p:cNvSpPr>
            <a:spLocks noGrp="1"/>
          </p:cNvSpPr>
          <p:nvPr>
            <p:ph type="body" idx="1"/>
          </p:nvPr>
        </p:nvSpPr>
        <p:spPr>
          <a:xfrm>
            <a:off x="771362" y="1066582"/>
            <a:ext cx="10658638" cy="4697404"/>
          </a:xfrm>
        </p:spPr>
        <p:txBody>
          <a:bodyPr/>
          <a:lstStyle/>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We sometimes refer to this as </a:t>
            </a:r>
            <a:r>
              <a:rPr lang="en-US" i="1" dirty="0">
                <a:solidFill>
                  <a:schemeClr val="tx1">
                    <a:lumMod val="50000"/>
                  </a:schemeClr>
                </a:solidFill>
                <a:latin typeface="Times New Roman" panose="02020603050405020304" pitchFamily="18" charset="0"/>
                <a:cs typeface="Times New Roman" panose="02020603050405020304" pitchFamily="18" charset="0"/>
              </a:rPr>
              <a:t>collapsing</a:t>
            </a:r>
            <a:r>
              <a:rPr lang="en-US" dirty="0">
                <a:solidFill>
                  <a:schemeClr val="tx1">
                    <a:lumMod val="50000"/>
                  </a:schemeClr>
                </a:solidFill>
                <a:latin typeface="Times New Roman" panose="02020603050405020304" pitchFamily="18" charset="0"/>
                <a:cs typeface="Times New Roman" panose="02020603050405020304" pitchFamily="18" charset="0"/>
              </a:rPr>
              <a:t> the state of the qubit. </a:t>
            </a:r>
          </a:p>
          <a:p>
            <a:r>
              <a:rPr lang="en-US" dirty="0">
                <a:solidFill>
                  <a:schemeClr val="tx1">
                    <a:lumMod val="50000"/>
                  </a:schemeClr>
                </a:solidFill>
                <a:latin typeface="Times New Roman" panose="02020603050405020304" pitchFamily="18" charset="0"/>
                <a:cs typeface="Times New Roman" panose="02020603050405020304" pitchFamily="18" charset="0"/>
              </a:rPr>
              <a:t>Measuring a qubit collapses its superposition state into one of two possibilities. </a:t>
            </a:r>
          </a:p>
          <a:p>
            <a:r>
              <a:rPr lang="en-US" dirty="0">
                <a:solidFill>
                  <a:schemeClr val="tx1">
                    <a:lumMod val="50000"/>
                  </a:schemeClr>
                </a:solidFill>
                <a:latin typeface="Times New Roman" panose="02020603050405020304" pitchFamily="18" charset="0"/>
                <a:cs typeface="Times New Roman" panose="02020603050405020304" pitchFamily="18" charset="0"/>
              </a:rPr>
              <a:t>Measurements are only used when we need to extract an output. This means that we often place all the measurements at the end of our quantum circuit.</a:t>
            </a:r>
          </a:p>
          <a:p>
            <a:pPr marL="76200" indent="0">
              <a:buNone/>
            </a:pPr>
            <a:endParaRPr lang="en-US" dirty="0">
              <a:latin typeface="Times New Roman" panose="02020603050405020304" pitchFamily="18" charset="0"/>
              <a:cs typeface="Times New Roman" panose="02020603050405020304" pitchFamily="18" charset="0"/>
            </a:endParaRPr>
          </a:p>
          <a:p>
            <a:pPr marL="76200" indent="0">
              <a:buNone/>
            </a:pPr>
            <a:endParaRPr lang="en-US" sz="1400" dirty="0">
              <a:latin typeface="Times New Roman" panose="02020603050405020304" pitchFamily="18" charset="0"/>
              <a:cs typeface="Times New Roman" panose="02020603050405020304" pitchFamily="18" charset="0"/>
              <a:hlinkClick r:id="rId2"/>
            </a:endParaRPr>
          </a:p>
          <a:p>
            <a:pPr indent="0">
              <a:buNone/>
            </a:pPr>
            <a:r>
              <a:rPr lang="en-US" sz="1400" dirty="0">
                <a:latin typeface="Times New Roman" panose="02020603050405020304" pitchFamily="18" charset="0"/>
                <a:cs typeface="Times New Roman" panose="02020603050405020304" pitchFamily="18" charset="0"/>
                <a:hlinkClick r:id="rId2"/>
              </a:rPr>
              <a:t>https://qiskit.org/textbook/ch-states/representing-qubit-states.html#2.-The-Rules-of-Measurement-</a:t>
            </a:r>
            <a:r>
              <a:rPr lang="en-US" sz="1400" dirty="0">
                <a:latin typeface="Times New Roman" panose="02020603050405020304" pitchFamily="18" charset="0"/>
                <a:cs typeface="Times New Roman" panose="02020603050405020304" pitchFamily="18" charset="0"/>
              </a:rPr>
              <a:t> </a:t>
            </a:r>
          </a:p>
          <a:p>
            <a:pPr marL="76200" indent="0">
              <a:buNone/>
            </a:pPr>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F510839-32DF-9A8F-263E-971DC477861A}"/>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55BD402-EC74-DCC8-7BEB-9392E06D2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2038725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0B23-461C-B7E2-71F2-7B0B6DFE85C8}"/>
              </a:ext>
            </a:extLst>
          </p:cNvPr>
          <p:cNvSpPr>
            <a:spLocks noGrp="1"/>
          </p:cNvSpPr>
          <p:nvPr>
            <p:ph type="ctrTitle"/>
          </p:nvPr>
        </p:nvSpPr>
        <p:spPr/>
        <p:txBody>
          <a:bodyPr anchor="ctr"/>
          <a:lstStyle/>
          <a:p>
            <a:pPr algn="ctr">
              <a:lnSpc>
                <a:spcPct val="100000"/>
              </a:lnSpc>
            </a:pPr>
            <a:r>
              <a:rPr lang="en-US" dirty="0">
                <a:latin typeface="Times New Roman" panose="02020603050405020304" pitchFamily="18" charset="0"/>
                <a:cs typeface="Times New Roman" panose="02020603050405020304" pitchFamily="18" charset="0"/>
              </a:rPr>
              <a:t>Properties of Quantum Computing</a:t>
            </a:r>
          </a:p>
        </p:txBody>
      </p:sp>
    </p:spTree>
    <p:extLst>
      <p:ext uri="{BB962C8B-B14F-4D97-AF65-F5344CB8AC3E}">
        <p14:creationId xmlns:p14="http://schemas.microsoft.com/office/powerpoint/2010/main" val="3159186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48B51-9DBB-852B-0DCF-480908C2E028}"/>
              </a:ext>
            </a:extLst>
          </p:cNvPr>
          <p:cNvSpPr>
            <a:spLocks noGrp="1"/>
          </p:cNvSpPr>
          <p:nvPr>
            <p:ph type="body" idx="1"/>
          </p:nvPr>
        </p:nvSpPr>
        <p:spPr>
          <a:xfrm>
            <a:off x="1103376" y="2710569"/>
            <a:ext cx="2789751" cy="768650"/>
          </a:xfrm>
        </p:spPr>
        <p:txBody>
          <a:bodyPr/>
          <a:lstStyle/>
          <a:p>
            <a:r>
              <a:rPr lang="en-US" sz="2800" b="1" dirty="0">
                <a:solidFill>
                  <a:schemeClr val="tx1">
                    <a:lumMod val="50000"/>
                  </a:schemeClr>
                </a:solidFill>
                <a:latin typeface="Times New Roman" panose="02020603050405020304" pitchFamily="18" charset="0"/>
                <a:cs typeface="Times New Roman" panose="02020603050405020304" pitchFamily="18" charset="0"/>
              </a:rPr>
              <a:t>Superposition</a:t>
            </a:r>
          </a:p>
        </p:txBody>
      </p:sp>
      <p:sp>
        <p:nvSpPr>
          <p:cNvPr id="3" name="Title 2">
            <a:extLst>
              <a:ext uri="{FF2B5EF4-FFF2-40B4-BE49-F238E27FC236}">
                <a16:creationId xmlns:a16="http://schemas.microsoft.com/office/drawing/2014/main" id="{72961135-C0CE-E97C-C1FA-B882BDF2F81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Basic Properties of Quantum Computing </a:t>
            </a:r>
          </a:p>
        </p:txBody>
      </p:sp>
      <p:sp>
        <p:nvSpPr>
          <p:cNvPr id="5" name="Text Placeholder 4">
            <a:extLst>
              <a:ext uri="{FF2B5EF4-FFF2-40B4-BE49-F238E27FC236}">
                <a16:creationId xmlns:a16="http://schemas.microsoft.com/office/drawing/2014/main" id="{A9546D77-23D1-8119-7D3F-26E10EE2B30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02F6C8BF-F934-FF1D-2234-17EB627F4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7" name="Text Placeholder 1">
            <a:extLst>
              <a:ext uri="{FF2B5EF4-FFF2-40B4-BE49-F238E27FC236}">
                <a16:creationId xmlns:a16="http://schemas.microsoft.com/office/drawing/2014/main" id="{7B91A3B4-20E3-6F4E-C929-8123AB5627DD}"/>
              </a:ext>
            </a:extLst>
          </p:cNvPr>
          <p:cNvSpPr txBox="1">
            <a:spLocks/>
          </p:cNvSpPr>
          <p:nvPr/>
        </p:nvSpPr>
        <p:spPr>
          <a:xfrm>
            <a:off x="4817909" y="2710569"/>
            <a:ext cx="2789751" cy="9418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a:buFont typeface="Arial" panose="020B0604020202020204" pitchFamily="34" charset="0"/>
              <a:buChar char="•"/>
            </a:pPr>
            <a:r>
              <a:rPr lang="en-US" sz="2800" b="1" dirty="0">
                <a:solidFill>
                  <a:schemeClr val="tx1">
                    <a:lumMod val="50000"/>
                  </a:schemeClr>
                </a:solidFill>
                <a:latin typeface="Times New Roman" panose="02020603050405020304" pitchFamily="18" charset="0"/>
                <a:cs typeface="Times New Roman" panose="02020603050405020304" pitchFamily="18" charset="0"/>
              </a:rPr>
              <a:t>Entanglement</a:t>
            </a:r>
          </a:p>
          <a:p>
            <a:endParaRPr lang="en-US" sz="2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Text Placeholder 1">
            <a:extLst>
              <a:ext uri="{FF2B5EF4-FFF2-40B4-BE49-F238E27FC236}">
                <a16:creationId xmlns:a16="http://schemas.microsoft.com/office/drawing/2014/main" id="{EA313A87-324D-5F6D-466F-2E56AEC83A43}"/>
              </a:ext>
            </a:extLst>
          </p:cNvPr>
          <p:cNvSpPr txBox="1">
            <a:spLocks/>
          </p:cNvSpPr>
          <p:nvPr/>
        </p:nvSpPr>
        <p:spPr>
          <a:xfrm>
            <a:off x="8354985" y="2623978"/>
            <a:ext cx="2789751" cy="9418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a:buFont typeface="Arial" panose="020B0604020202020204" pitchFamily="34" charset="0"/>
              <a:buChar char="•"/>
            </a:pPr>
            <a:r>
              <a:rPr lang="en-US" sz="2800" b="1" dirty="0">
                <a:solidFill>
                  <a:schemeClr val="tx1">
                    <a:lumMod val="50000"/>
                  </a:schemeClr>
                </a:solidFill>
                <a:latin typeface="Times New Roman" panose="02020603050405020304" pitchFamily="18" charset="0"/>
                <a:cs typeface="Times New Roman" panose="02020603050405020304" pitchFamily="18" charset="0"/>
              </a:rPr>
              <a:t>Interference</a:t>
            </a:r>
          </a:p>
        </p:txBody>
      </p:sp>
      <p:pic>
        <p:nvPicPr>
          <p:cNvPr id="4098" name="Picture 2">
            <a:extLst>
              <a:ext uri="{FF2B5EF4-FFF2-40B4-BE49-F238E27FC236}">
                <a16:creationId xmlns:a16="http://schemas.microsoft.com/office/drawing/2014/main" id="{6EB00EF4-BA1C-AA51-CA48-A0F37FC1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643" y="3544992"/>
            <a:ext cx="2517017"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diagram&#10;&#10;Description automatically generated">
            <a:extLst>
              <a:ext uri="{FF2B5EF4-FFF2-40B4-BE49-F238E27FC236}">
                <a16:creationId xmlns:a16="http://schemas.microsoft.com/office/drawing/2014/main" id="{49EC62BD-70F3-EC10-6F6B-4D76AD3F213A}"/>
              </a:ext>
            </a:extLst>
          </p:cNvPr>
          <p:cNvPicPr>
            <a:picLocks noChangeAspect="1"/>
          </p:cNvPicPr>
          <p:nvPr/>
        </p:nvPicPr>
        <p:blipFill>
          <a:blip r:embed="rId4"/>
          <a:stretch>
            <a:fillRect/>
          </a:stretch>
        </p:blipFill>
        <p:spPr>
          <a:xfrm>
            <a:off x="1192711" y="3544992"/>
            <a:ext cx="2877873" cy="1097280"/>
          </a:xfrm>
          <a:prstGeom prst="rect">
            <a:avLst/>
          </a:prstGeom>
        </p:spPr>
      </p:pic>
      <p:pic>
        <p:nvPicPr>
          <p:cNvPr id="4100" name="Picture 4">
            <a:extLst>
              <a:ext uri="{FF2B5EF4-FFF2-40B4-BE49-F238E27FC236}">
                <a16:creationId xmlns:a16="http://schemas.microsoft.com/office/drawing/2014/main" id="{2259B7B2-1B90-9B06-635D-963982026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7719" y="3544992"/>
            <a:ext cx="2517017"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00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B73A6-643F-5096-C21D-5505E0334010}"/>
              </a:ext>
            </a:extLst>
          </p:cNvPr>
          <p:cNvSpPr>
            <a:spLocks noGrp="1"/>
          </p:cNvSpPr>
          <p:nvPr>
            <p:ph type="body" idx="1"/>
          </p:nvPr>
        </p:nvSpPr>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1. A particle in a quantum superposition exists as a combination of different states at the same time.</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2. Each possible state has a given probability of being observed, but measurement destroys the superposition because only one definite state is seen.</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Quantum systems can exist in a superposition state and measuring the system will collapse the superposition state into one definite classical state.</a:t>
            </a:r>
          </a:p>
          <a:p>
            <a:pPr marL="7620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B3540CA-8288-B24D-A8A5-70CAA8F04D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Superposition</a:t>
            </a:r>
          </a:p>
        </p:txBody>
      </p:sp>
      <p:sp>
        <p:nvSpPr>
          <p:cNvPr id="4" name="Text Placeholder 3">
            <a:extLst>
              <a:ext uri="{FF2B5EF4-FFF2-40B4-BE49-F238E27FC236}">
                <a16:creationId xmlns:a16="http://schemas.microsoft.com/office/drawing/2014/main" id="{689A0911-5460-E18E-2974-3A177E91B873}"/>
              </a:ext>
            </a:extLst>
          </p:cNvPr>
          <p:cNvSpPr>
            <a:spLocks noGrp="1"/>
          </p:cNvSpPr>
          <p:nvPr>
            <p:ph type="body" idx="2"/>
          </p:nvPr>
        </p:nvSpPr>
        <p:spPr>
          <a:xfrm>
            <a:off x="836676" y="1881434"/>
            <a:ext cx="10287000" cy="566928"/>
          </a:xfrm>
        </p:spPr>
        <p:txBody>
          <a:bodyPr/>
          <a:lstStyle/>
          <a:p>
            <a:r>
              <a:rPr lang="en-US" dirty="0"/>
              <a:t>while the coin is being flipped it is in a state of superposition. </a:t>
            </a:r>
          </a:p>
          <a:p>
            <a:endParaRPr lang="en-US" dirty="0"/>
          </a:p>
        </p:txBody>
      </p:sp>
      <p:sp>
        <p:nvSpPr>
          <p:cNvPr id="5" name="Text Placeholder 4">
            <a:extLst>
              <a:ext uri="{FF2B5EF4-FFF2-40B4-BE49-F238E27FC236}">
                <a16:creationId xmlns:a16="http://schemas.microsoft.com/office/drawing/2014/main" id="{EA3380E9-133D-A0B4-9F91-A0179C56FFCC}"/>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D09F8C7F-F530-CDC9-30F1-3908E2CAA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3074" name="Picture 2">
            <a:extLst>
              <a:ext uri="{FF2B5EF4-FFF2-40B4-BE49-F238E27FC236}">
                <a16:creationId xmlns:a16="http://schemas.microsoft.com/office/drawing/2014/main" id="{9EF81446-6301-3D8D-5713-C116509E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185" y="958260"/>
            <a:ext cx="2115343" cy="152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63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FF3DD-825E-3492-879D-EA1A8F87CD52}"/>
              </a:ext>
            </a:extLst>
          </p:cNvPr>
          <p:cNvSpPr>
            <a:spLocks noGrp="1"/>
          </p:cNvSpPr>
          <p:nvPr>
            <p:ph type="body" idx="1"/>
          </p:nvPr>
        </p:nvSpPr>
        <p:spPr>
          <a:xfrm>
            <a:off x="950976" y="2345677"/>
            <a:ext cx="4951060" cy="3260430"/>
          </a:xfrm>
        </p:spPr>
        <p:txBody>
          <a:bodyPr/>
          <a:lstStyle/>
          <a:p>
            <a:r>
              <a:rPr lang="en-US" dirty="0">
                <a:solidFill>
                  <a:srgbClr val="002060"/>
                </a:solidFill>
                <a:latin typeface="Times New Roman" panose="02020603050405020304" pitchFamily="18" charset="0"/>
                <a:cs typeface="Times New Roman" panose="02020603050405020304" pitchFamily="18" charset="0"/>
              </a:rPr>
              <a:t>In physics, </a:t>
            </a:r>
            <a:r>
              <a:rPr lang="en-US" b="1" dirty="0">
                <a:solidFill>
                  <a:srgbClr val="002060"/>
                </a:solidFill>
                <a:latin typeface="Times New Roman" panose="02020603050405020304" pitchFamily="18" charset="0"/>
                <a:cs typeface="Times New Roman" panose="02020603050405020304" pitchFamily="18" charset="0"/>
              </a:rPr>
              <a:t>interference</a:t>
            </a:r>
            <a:r>
              <a:rPr lang="en-US" dirty="0">
                <a:solidFill>
                  <a:srgbClr val="002060"/>
                </a:solidFill>
                <a:latin typeface="Times New Roman" panose="02020603050405020304" pitchFamily="18" charset="0"/>
                <a:cs typeface="Times New Roman" panose="02020603050405020304" pitchFamily="18" charset="0"/>
              </a:rPr>
              <a:t> is a phenomenon in which two waves combine by adding their displacement together at every single point in space and time, to form a resultant wave of greater, lower, or the same amplitude.</a:t>
            </a:r>
          </a:p>
        </p:txBody>
      </p:sp>
      <p:sp>
        <p:nvSpPr>
          <p:cNvPr id="3" name="Title 2">
            <a:extLst>
              <a:ext uri="{FF2B5EF4-FFF2-40B4-BE49-F238E27FC236}">
                <a16:creationId xmlns:a16="http://schemas.microsoft.com/office/drawing/2014/main" id="{6E1D4009-1A95-A7FC-F429-688F1BDBDEF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Interference</a:t>
            </a:r>
          </a:p>
        </p:txBody>
      </p:sp>
      <p:sp>
        <p:nvSpPr>
          <p:cNvPr id="4" name="Text Placeholder 3">
            <a:extLst>
              <a:ext uri="{FF2B5EF4-FFF2-40B4-BE49-F238E27FC236}">
                <a16:creationId xmlns:a16="http://schemas.microsoft.com/office/drawing/2014/main" id="{3193C8BC-3741-EAAD-16E0-6573CF486965}"/>
              </a:ext>
            </a:extLst>
          </p:cNvPr>
          <p:cNvSpPr>
            <a:spLocks noGrp="1"/>
          </p:cNvSpPr>
          <p:nvPr>
            <p:ph type="body" idx="2"/>
          </p:nvPr>
        </p:nvSpPr>
        <p:spPr/>
        <p:txBody>
          <a:bodyPr/>
          <a:lstStyle/>
          <a:p>
            <a:r>
              <a:rPr lang="en-US" b="0" i="0" dirty="0"/>
              <a:t>Interference is essentially an energy redistribution process.</a:t>
            </a:r>
            <a:endParaRPr lang="en-US" dirty="0"/>
          </a:p>
        </p:txBody>
      </p:sp>
      <p:sp>
        <p:nvSpPr>
          <p:cNvPr id="5" name="Text Placeholder 4">
            <a:extLst>
              <a:ext uri="{FF2B5EF4-FFF2-40B4-BE49-F238E27FC236}">
                <a16:creationId xmlns:a16="http://schemas.microsoft.com/office/drawing/2014/main" id="{766949A2-530E-4076-DB06-B6485FB37DA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42DDFA0D-37E8-2663-6183-D823992C5C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13" name="Picture 2">
            <a:extLst>
              <a:ext uri="{FF2B5EF4-FFF2-40B4-BE49-F238E27FC236}">
                <a16:creationId xmlns:a16="http://schemas.microsoft.com/office/drawing/2014/main" id="{2D2E76E1-D351-2911-1552-916FFBC6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475" y="2495331"/>
            <a:ext cx="41910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035CAE-74F4-1BEC-3F28-CF22D843BC52}"/>
              </a:ext>
            </a:extLst>
          </p:cNvPr>
          <p:cNvSpPr txBox="1"/>
          <p:nvPr/>
        </p:nvSpPr>
        <p:spPr>
          <a:xfrm>
            <a:off x="7565492" y="4738255"/>
            <a:ext cx="2981907"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Crest and trough in a wave</a:t>
            </a:r>
          </a:p>
        </p:txBody>
      </p:sp>
    </p:spTree>
    <p:extLst>
      <p:ext uri="{BB962C8B-B14F-4D97-AF65-F5344CB8AC3E}">
        <p14:creationId xmlns:p14="http://schemas.microsoft.com/office/powerpoint/2010/main" val="1960650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DA8A74-BA69-9D55-B173-E653A9707474}"/>
              </a:ext>
            </a:extLst>
          </p:cNvPr>
          <p:cNvSpPr>
            <a:spLocks noGrp="1"/>
          </p:cNvSpPr>
          <p:nvPr>
            <p:ph type="body" idx="1"/>
          </p:nvPr>
        </p:nvSpPr>
        <p:spPr>
          <a:xfrm>
            <a:off x="6292845" y="1988193"/>
            <a:ext cx="5768700" cy="3260430"/>
          </a:xfrm>
        </p:spPr>
        <p:txBody>
          <a:bodyPr/>
          <a:lstStyle/>
          <a:p>
            <a:r>
              <a:rPr lang="en-US" b="1" dirty="0">
                <a:solidFill>
                  <a:schemeClr val="tx1">
                    <a:lumMod val="50000"/>
                  </a:schemeClr>
                </a:solidFill>
                <a:latin typeface="Times New Roman" panose="02020603050405020304" pitchFamily="18" charset="0"/>
                <a:cs typeface="Times New Roman" panose="02020603050405020304" pitchFamily="18" charset="0"/>
              </a:rPr>
              <a:t>Constructive</a:t>
            </a:r>
            <a:r>
              <a:rPr lang="en-US" dirty="0">
                <a:solidFill>
                  <a:schemeClr val="tx1">
                    <a:lumMod val="50000"/>
                  </a:schemeClr>
                </a:solidFill>
                <a:latin typeface="Times New Roman" panose="02020603050405020304" pitchFamily="18" charset="0"/>
                <a:cs typeface="Times New Roman" panose="02020603050405020304" pitchFamily="18" charset="0"/>
              </a:rPr>
              <a:t> interference: If a crest  of a wave meets a crest of another wave of the same frequency at the same point, then the amplitude is the sum of the individual amplitudes</a:t>
            </a:r>
          </a:p>
          <a:p>
            <a:r>
              <a:rPr lang="en-US" b="1" dirty="0">
                <a:solidFill>
                  <a:schemeClr val="tx1">
                    <a:lumMod val="50000"/>
                  </a:schemeClr>
                </a:solidFill>
                <a:latin typeface="Times New Roman" panose="02020603050405020304" pitchFamily="18" charset="0"/>
                <a:cs typeface="Times New Roman" panose="02020603050405020304" pitchFamily="18" charset="0"/>
              </a:rPr>
              <a:t>Destructive</a:t>
            </a:r>
            <a:r>
              <a:rPr lang="en-US" dirty="0">
                <a:solidFill>
                  <a:schemeClr val="tx1">
                    <a:lumMod val="50000"/>
                  </a:schemeClr>
                </a:solidFill>
                <a:latin typeface="Times New Roman" panose="02020603050405020304" pitchFamily="18" charset="0"/>
                <a:cs typeface="Times New Roman" panose="02020603050405020304" pitchFamily="18" charset="0"/>
              </a:rPr>
              <a:t> interference: If a crest of one wave meets a trough of another wave, then the amplitude is equal to the difference in the individual amplitudes</a:t>
            </a:r>
          </a:p>
        </p:txBody>
      </p:sp>
      <p:sp>
        <p:nvSpPr>
          <p:cNvPr id="5" name="Text Placeholder 4">
            <a:extLst>
              <a:ext uri="{FF2B5EF4-FFF2-40B4-BE49-F238E27FC236}">
                <a16:creationId xmlns:a16="http://schemas.microsoft.com/office/drawing/2014/main" id="{C7ACB0C3-597D-B1FE-5205-B49FAB95940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1C5B905-3D57-19B4-C36F-D9021C1213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8" name="Picture 7" descr="Diagram&#10;&#10;Description automatically generated">
            <a:extLst>
              <a:ext uri="{FF2B5EF4-FFF2-40B4-BE49-F238E27FC236}">
                <a16:creationId xmlns:a16="http://schemas.microsoft.com/office/drawing/2014/main" id="{3615BD77-8520-96AB-E0F6-DA5597D741F3}"/>
              </a:ext>
            </a:extLst>
          </p:cNvPr>
          <p:cNvPicPr>
            <a:picLocks noChangeAspect="1"/>
          </p:cNvPicPr>
          <p:nvPr/>
        </p:nvPicPr>
        <p:blipFill>
          <a:blip r:embed="rId2"/>
          <a:stretch>
            <a:fillRect/>
          </a:stretch>
        </p:blipFill>
        <p:spPr>
          <a:xfrm>
            <a:off x="343825" y="2267173"/>
            <a:ext cx="5949020" cy="1866359"/>
          </a:xfrm>
          <a:prstGeom prst="rect">
            <a:avLst/>
          </a:prstGeom>
        </p:spPr>
      </p:pic>
      <p:sp>
        <p:nvSpPr>
          <p:cNvPr id="9" name="TextBox 8">
            <a:extLst>
              <a:ext uri="{FF2B5EF4-FFF2-40B4-BE49-F238E27FC236}">
                <a16:creationId xmlns:a16="http://schemas.microsoft.com/office/drawing/2014/main" id="{3A72DF8E-40DC-C50B-5AA6-6DA9CEC75868}"/>
              </a:ext>
            </a:extLst>
          </p:cNvPr>
          <p:cNvSpPr txBox="1"/>
          <p:nvPr/>
        </p:nvSpPr>
        <p:spPr>
          <a:xfrm>
            <a:off x="462964" y="4461196"/>
            <a:ext cx="5829881" cy="707886"/>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Examples of constructive and destructive interference due to the classical superposition principle </a:t>
            </a:r>
          </a:p>
        </p:txBody>
      </p:sp>
    </p:spTree>
    <p:extLst>
      <p:ext uri="{BB962C8B-B14F-4D97-AF65-F5344CB8AC3E}">
        <p14:creationId xmlns:p14="http://schemas.microsoft.com/office/powerpoint/2010/main" val="221873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6F125-3DAE-C9A7-C023-5A8AB2868E4D}"/>
              </a:ext>
            </a:extLst>
          </p:cNvPr>
          <p:cNvSpPr>
            <a:spLocks noGrp="1"/>
          </p:cNvSpPr>
          <p:nvPr>
            <p:ph type="body" idx="1"/>
          </p:nvPr>
        </p:nvSpPr>
        <p:spPr>
          <a:xfrm>
            <a:off x="6302303" y="2104406"/>
            <a:ext cx="5141976" cy="3260430"/>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When the phase difference is close to an odd multiple of </a:t>
            </a:r>
            <a:r>
              <a:rPr lang="el-GR" dirty="0">
                <a:solidFill>
                  <a:schemeClr val="tx1">
                    <a:lumMod val="50000"/>
                  </a:schemeClr>
                </a:solidFill>
                <a:latin typeface="Times New Roman" panose="02020603050405020304" pitchFamily="18" charset="0"/>
                <a:cs typeface="Times New Roman" panose="02020603050405020304" pitchFamily="18" charset="0"/>
              </a:rPr>
              <a:t>π, </a:t>
            </a:r>
            <a:r>
              <a:rPr lang="en-US" dirty="0">
                <a:solidFill>
                  <a:schemeClr val="tx1">
                    <a:lumMod val="50000"/>
                  </a:schemeClr>
                </a:solidFill>
                <a:latin typeface="Times New Roman" panose="02020603050405020304" pitchFamily="18" charset="0"/>
                <a:cs typeface="Times New Roman" panose="02020603050405020304" pitchFamily="18" charset="0"/>
              </a:rPr>
              <a:t>the superposition of the two waves results in interference, and an output that is significantly reduced compared to the original.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The result is the signal of interest unencumbered by noise.</a:t>
            </a:r>
          </a:p>
        </p:txBody>
      </p:sp>
      <p:sp>
        <p:nvSpPr>
          <p:cNvPr id="3" name="Title 2">
            <a:extLst>
              <a:ext uri="{FF2B5EF4-FFF2-40B4-BE49-F238E27FC236}">
                <a16:creationId xmlns:a16="http://schemas.microsoft.com/office/drawing/2014/main" id="{49EBC3EA-5EFA-D874-429F-EE24AB4C928D}"/>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How is interference utilized in quantum computation?</a:t>
            </a:r>
          </a:p>
        </p:txBody>
      </p:sp>
      <p:sp>
        <p:nvSpPr>
          <p:cNvPr id="4" name="Text Placeholder 3">
            <a:extLst>
              <a:ext uri="{FF2B5EF4-FFF2-40B4-BE49-F238E27FC236}">
                <a16:creationId xmlns:a16="http://schemas.microsoft.com/office/drawing/2014/main" id="{F5084E02-8B87-B9DC-E202-BF67136557E0}"/>
              </a:ext>
            </a:extLst>
          </p:cNvPr>
          <p:cNvSpPr>
            <a:spLocks noGrp="1"/>
          </p:cNvSpPr>
          <p:nvPr>
            <p:ph type="body" idx="2"/>
          </p:nvPr>
        </p:nvSpPr>
        <p:spPr/>
        <p:txBody>
          <a:bodyPr/>
          <a:lstStyle/>
          <a:p>
            <a:r>
              <a:rPr lang="en-US" b="0" i="0" dirty="0"/>
              <a:t>A classical analog: noise cancellation</a:t>
            </a:r>
            <a:endParaRPr lang="en-US" dirty="0"/>
          </a:p>
        </p:txBody>
      </p:sp>
      <p:sp>
        <p:nvSpPr>
          <p:cNvPr id="5" name="Text Placeholder 4">
            <a:extLst>
              <a:ext uri="{FF2B5EF4-FFF2-40B4-BE49-F238E27FC236}">
                <a16:creationId xmlns:a16="http://schemas.microsoft.com/office/drawing/2014/main" id="{C11FD25A-0CA6-FB95-F090-CD6B17F2A4B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021FE0F8-E860-F2C7-4E6B-099FCA15D3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3074" name="Picture 2">
            <a:extLst>
              <a:ext uri="{FF2B5EF4-FFF2-40B4-BE49-F238E27FC236}">
                <a16:creationId xmlns:a16="http://schemas.microsoft.com/office/drawing/2014/main" id="{F97F3624-1626-0109-22C3-A41C0E6991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 t="7410" r="2216" b="11839"/>
          <a:stretch/>
        </p:blipFill>
        <p:spPr bwMode="auto">
          <a:xfrm>
            <a:off x="1028941" y="2487168"/>
            <a:ext cx="4860758" cy="1989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E9B9C7-5481-F2FD-DBFC-9FF69FC81182}"/>
              </a:ext>
            </a:extLst>
          </p:cNvPr>
          <p:cNvSpPr/>
          <p:nvPr/>
        </p:nvSpPr>
        <p:spPr>
          <a:xfrm>
            <a:off x="888332" y="4780061"/>
            <a:ext cx="5141976" cy="1015663"/>
          </a:xfrm>
          <a:prstGeom prst="rect">
            <a:avLst/>
          </a:prstGeom>
        </p:spPr>
        <p:txBody>
          <a:bodyPr wrap="square">
            <a:spAutoFit/>
          </a:bodyPr>
          <a:lstStyle/>
          <a:p>
            <a:r>
              <a:rPr lang="en-US" sz="2000" i="1" dirty="0">
                <a:latin typeface="Times New Roman" panose="02020603050405020304" pitchFamily="18" charset="0"/>
                <a:cs typeface="Times New Roman" panose="02020603050405020304" pitchFamily="18" charset="0"/>
              </a:rPr>
              <a:t>Approximate cancellation of a noise signal by a tone of nearly equal amplitude and offset by a phase of ∼</a:t>
            </a:r>
            <a:r>
              <a:rPr lang="el-GR" sz="2000" i="1" dirty="0">
                <a:latin typeface="Times New Roman" panose="02020603050405020304" pitchFamily="18" charset="0"/>
                <a:cs typeface="Times New Roman" panose="02020603050405020304" pitchFamily="18" charset="0"/>
              </a:rPr>
              <a:t>π.</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23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9E1FE7-983F-84EE-48BF-47D70F27414C}"/>
              </a:ext>
            </a:extLst>
          </p:cNvPr>
          <p:cNvSpPr>
            <a:spLocks noGrp="1"/>
          </p:cNvSpPr>
          <p:nvPr>
            <p:ph type="body" idx="1"/>
          </p:nvPr>
        </p:nvSpPr>
        <p:spPr>
          <a:xfrm>
            <a:off x="974771" y="4133453"/>
            <a:ext cx="10287000" cy="2155052"/>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To begin, one prepares a superposition of all possible computation states.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This is then used as an input to a quantum circuit that selectively interferes the components of the superposition according to a prescribed algorithm.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What remains after cancelling the relative amplitudes and phases of the input state is the solution to the computation performed by the quantum circuit.</a:t>
            </a:r>
          </a:p>
        </p:txBody>
      </p:sp>
      <p:sp>
        <p:nvSpPr>
          <p:cNvPr id="5" name="Text Placeholder 4">
            <a:extLst>
              <a:ext uri="{FF2B5EF4-FFF2-40B4-BE49-F238E27FC236}">
                <a16:creationId xmlns:a16="http://schemas.microsoft.com/office/drawing/2014/main" id="{585A9464-EA0F-4EE3-DA6B-9F0DF0D55441}"/>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46A5A05-11B8-7519-7394-311141E37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12" name="Picture 11" descr="Chart&#10;&#10;Description automatically generated with medium confidence">
            <a:extLst>
              <a:ext uri="{FF2B5EF4-FFF2-40B4-BE49-F238E27FC236}">
                <a16:creationId xmlns:a16="http://schemas.microsoft.com/office/drawing/2014/main" id="{D6EA4A32-2781-D1F5-C9A8-37D2D00D662F}"/>
              </a:ext>
            </a:extLst>
          </p:cNvPr>
          <p:cNvPicPr>
            <a:picLocks noChangeAspect="1"/>
          </p:cNvPicPr>
          <p:nvPr/>
        </p:nvPicPr>
        <p:blipFill rotWithShape="1">
          <a:blip r:embed="rId3"/>
          <a:srcRect l="1297" t="5616" b="5626"/>
          <a:stretch/>
        </p:blipFill>
        <p:spPr>
          <a:xfrm>
            <a:off x="2209234" y="1053705"/>
            <a:ext cx="8091829" cy="2703544"/>
          </a:xfrm>
          <a:prstGeom prst="rect">
            <a:avLst/>
          </a:prstGeom>
        </p:spPr>
      </p:pic>
      <p:sp>
        <p:nvSpPr>
          <p:cNvPr id="13" name="Rectangle 12">
            <a:extLst>
              <a:ext uri="{FF2B5EF4-FFF2-40B4-BE49-F238E27FC236}">
                <a16:creationId xmlns:a16="http://schemas.microsoft.com/office/drawing/2014/main" id="{F28B02BC-7A45-DB17-E35B-0558691AAB87}"/>
              </a:ext>
            </a:extLst>
          </p:cNvPr>
          <p:cNvSpPr/>
          <p:nvPr/>
        </p:nvSpPr>
        <p:spPr>
          <a:xfrm>
            <a:off x="3240731" y="3794898"/>
            <a:ext cx="5237331" cy="338554"/>
          </a:xfrm>
          <a:prstGeom prst="rect">
            <a:avLst/>
          </a:prstGeom>
        </p:spPr>
        <p:txBody>
          <a:bodyPr wrap="none">
            <a:spAutoFit/>
          </a:bodyPr>
          <a:lstStyle/>
          <a:p>
            <a:r>
              <a:rPr lang="en-US" sz="1600" i="1" dirty="0">
                <a:solidFill>
                  <a:schemeClr val="tx1">
                    <a:lumMod val="50000"/>
                  </a:schemeClr>
                </a:solidFill>
                <a:latin typeface="Times New Roman" panose="02020603050405020304" pitchFamily="18" charset="0"/>
                <a:cs typeface="Times New Roman" panose="02020603050405020304" pitchFamily="18" charset="0"/>
              </a:rPr>
              <a:t>Quantum computation as an interference generation process.</a:t>
            </a:r>
          </a:p>
        </p:txBody>
      </p:sp>
    </p:spTree>
    <p:extLst>
      <p:ext uri="{BB962C8B-B14F-4D97-AF65-F5344CB8AC3E}">
        <p14:creationId xmlns:p14="http://schemas.microsoft.com/office/powerpoint/2010/main" val="266751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F1881-E67E-8326-7B64-D6A35E840CD0}"/>
              </a:ext>
            </a:extLst>
          </p:cNvPr>
          <p:cNvSpPr>
            <a:spLocks noGrp="1"/>
          </p:cNvSpPr>
          <p:nvPr>
            <p:ph type="body" idx="1"/>
          </p:nvPr>
        </p:nvSpPr>
        <p:spPr>
          <a:xfrm>
            <a:off x="1001339" y="1805685"/>
            <a:ext cx="10287000" cy="2125980"/>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A qubit is written as a two-dimensional vector where the amplitudes are the components of the vector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9213749C-F886-0D03-53FC-185D4E053B3D}"/>
              </a:ext>
            </a:extLst>
          </p:cNvPr>
          <p:cNvSpPr>
            <a:spLocks noGrp="1"/>
          </p:cNvSpPr>
          <p:nvPr>
            <p:ph type="title"/>
          </p:nvPr>
        </p:nvSpPr>
        <p:spPr>
          <a:xfrm>
            <a:off x="950976" y="1099400"/>
            <a:ext cx="10287000" cy="566928"/>
          </a:xfrm>
        </p:spPr>
        <p:txBody>
          <a:bodyPr/>
          <a:lstStyle/>
          <a:p>
            <a:r>
              <a:rPr lang="en-US" dirty="0">
                <a:latin typeface="Times New Roman" panose="02020603050405020304" pitchFamily="18" charset="0"/>
                <a:cs typeface="Times New Roman" panose="02020603050405020304" pitchFamily="18" charset="0"/>
              </a:rPr>
              <a:t>Bloch Sphere</a:t>
            </a:r>
          </a:p>
        </p:txBody>
      </p:sp>
      <p:sp>
        <p:nvSpPr>
          <p:cNvPr id="5" name="Text Placeholder 4">
            <a:extLst>
              <a:ext uri="{FF2B5EF4-FFF2-40B4-BE49-F238E27FC236}">
                <a16:creationId xmlns:a16="http://schemas.microsoft.com/office/drawing/2014/main" id="{0563DD92-3A92-897C-4C00-00251D3FA28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DF53EE1A-BEA3-75F6-6EC3-220DDAEC0B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8" name="Picture 7" descr="Diagram&#10;&#10;Description automatically generated">
            <a:extLst>
              <a:ext uri="{FF2B5EF4-FFF2-40B4-BE49-F238E27FC236}">
                <a16:creationId xmlns:a16="http://schemas.microsoft.com/office/drawing/2014/main" id="{3773E413-481E-197A-9E33-0F966E0AFF57}"/>
              </a:ext>
            </a:extLst>
          </p:cNvPr>
          <p:cNvPicPr>
            <a:picLocks noChangeAspect="1"/>
          </p:cNvPicPr>
          <p:nvPr/>
        </p:nvPicPr>
        <p:blipFill>
          <a:blip r:embed="rId3"/>
          <a:stretch>
            <a:fillRect/>
          </a:stretch>
        </p:blipFill>
        <p:spPr>
          <a:xfrm>
            <a:off x="2103334" y="2952565"/>
            <a:ext cx="2387851" cy="1331686"/>
          </a:xfrm>
          <a:prstGeom prst="rect">
            <a:avLst/>
          </a:prstGeom>
        </p:spPr>
      </p:pic>
      <p:sp>
        <p:nvSpPr>
          <p:cNvPr id="9" name="Text Placeholder 1">
            <a:extLst>
              <a:ext uri="{FF2B5EF4-FFF2-40B4-BE49-F238E27FC236}">
                <a16:creationId xmlns:a16="http://schemas.microsoft.com/office/drawing/2014/main" id="{6B9A0909-A595-2369-FA6C-D50CF37E9532}"/>
              </a:ext>
            </a:extLst>
          </p:cNvPr>
          <p:cNvSpPr txBox="1">
            <a:spLocks/>
          </p:cNvSpPr>
          <p:nvPr/>
        </p:nvSpPr>
        <p:spPr>
          <a:xfrm>
            <a:off x="1001339" y="4619069"/>
            <a:ext cx="10287000" cy="138749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accent2"/>
              </a:buClr>
              <a:buSzPts val="1600"/>
              <a:buFont typeface="Arial"/>
              <a:buChar char="&gt;"/>
              <a:defRPr sz="2000" b="0" i="0" u="none" strike="noStrike" cap="none">
                <a:solidFill>
                  <a:schemeClr val="dk1"/>
                </a:solidFill>
                <a:latin typeface="Libre Franklin"/>
                <a:ea typeface="Libre Franklin"/>
                <a:cs typeface="Libre Franklin"/>
                <a:sym typeface="Libre Franklin"/>
              </a:defRPr>
            </a:lvl2pPr>
            <a:lvl3pPr marL="1371600" marR="0" lvl="2" indent="-297180" algn="l" rtl="0">
              <a:lnSpc>
                <a:spcPct val="90000"/>
              </a:lnSpc>
              <a:spcBef>
                <a:spcPts val="500"/>
              </a:spcBef>
              <a:spcAft>
                <a:spcPts val="0"/>
              </a:spcAft>
              <a:buClr>
                <a:schemeClr val="accent1"/>
              </a:buClr>
              <a:buSzPts val="1080"/>
              <a:buFont typeface="Courier New"/>
              <a:buChar char="o"/>
              <a:defRPr sz="1800" b="0" i="0" u="none" strike="noStrike" cap="none">
                <a:solidFill>
                  <a:schemeClr val="dk1"/>
                </a:solidFill>
                <a:latin typeface="Libre Franklin"/>
                <a:ea typeface="Libre Franklin"/>
                <a:cs typeface="Libre Franklin"/>
                <a:sym typeface="Libre Franklin"/>
              </a:defRPr>
            </a:lvl3pPr>
            <a:lvl4pPr marL="1828800" marR="0" lvl="3" indent="-332232" algn="l" rtl="0">
              <a:lnSpc>
                <a:spcPct val="90000"/>
              </a:lnSpc>
              <a:spcBef>
                <a:spcPts val="500"/>
              </a:spcBef>
              <a:spcAft>
                <a:spcPts val="0"/>
              </a:spcAft>
              <a:buClr>
                <a:schemeClr val="accent2"/>
              </a:buClr>
              <a:buSzPts val="1632"/>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r>
              <a:rPr lang="en-US" dirty="0">
                <a:solidFill>
                  <a:schemeClr val="tx1">
                    <a:lumMod val="50000"/>
                  </a:schemeClr>
                </a:solidFill>
                <a:latin typeface="Times New Roman" panose="02020603050405020304" pitchFamily="18" charset="0"/>
                <a:cs typeface="Times New Roman" panose="02020603050405020304" pitchFamily="18" charset="0"/>
              </a:rPr>
              <a:t>A single qubit can be visualized using the Bloch sphere.</a:t>
            </a:r>
          </a:p>
          <a:p>
            <a:r>
              <a:rPr lang="en-US" dirty="0">
                <a:solidFill>
                  <a:schemeClr val="tx1">
                    <a:lumMod val="50000"/>
                  </a:schemeClr>
                </a:solidFill>
                <a:latin typeface="Times New Roman" panose="02020603050405020304" pitchFamily="18" charset="0"/>
                <a:cs typeface="Times New Roman" panose="02020603050405020304" pitchFamily="18" charset="0"/>
              </a:rPr>
              <a:t>Each point on the Bloch sphere corresponds to a different possible superposition of a single qubit. </a:t>
            </a:r>
          </a:p>
          <a:p>
            <a:endParaRPr lang="en-US" dirty="0"/>
          </a:p>
          <a:p>
            <a:endParaRPr lang="en-US" dirty="0"/>
          </a:p>
          <a:p>
            <a:endParaRPr lang="en-US" dirty="0"/>
          </a:p>
        </p:txBody>
      </p:sp>
      <p:pic>
        <p:nvPicPr>
          <p:cNvPr id="12" name="Picture 11" descr="Diagram&#10;&#10;Description automatically generated">
            <a:extLst>
              <a:ext uri="{FF2B5EF4-FFF2-40B4-BE49-F238E27FC236}">
                <a16:creationId xmlns:a16="http://schemas.microsoft.com/office/drawing/2014/main" id="{C178A077-0413-E981-0ADB-D458A0B1E119}"/>
              </a:ext>
            </a:extLst>
          </p:cNvPr>
          <p:cNvPicPr>
            <a:picLocks noChangeAspect="1"/>
          </p:cNvPicPr>
          <p:nvPr/>
        </p:nvPicPr>
        <p:blipFill>
          <a:blip r:embed="rId4"/>
          <a:stretch>
            <a:fillRect/>
          </a:stretch>
        </p:blipFill>
        <p:spPr>
          <a:xfrm>
            <a:off x="5388629" y="2549166"/>
            <a:ext cx="5002265" cy="2069903"/>
          </a:xfrm>
          <a:prstGeom prst="rect">
            <a:avLst/>
          </a:prstGeom>
        </p:spPr>
      </p:pic>
      <p:pic>
        <p:nvPicPr>
          <p:cNvPr id="4" name="Picture 3">
            <a:extLst>
              <a:ext uri="{FF2B5EF4-FFF2-40B4-BE49-F238E27FC236}">
                <a16:creationId xmlns:a16="http://schemas.microsoft.com/office/drawing/2014/main" id="{6417A337-3827-E5F3-F1BE-5C6451C01201}"/>
              </a:ext>
            </a:extLst>
          </p:cNvPr>
          <p:cNvPicPr>
            <a:picLocks noChangeAspect="1"/>
          </p:cNvPicPr>
          <p:nvPr/>
        </p:nvPicPr>
        <p:blipFill>
          <a:blip r:embed="rId5"/>
          <a:stretch>
            <a:fillRect/>
          </a:stretch>
        </p:blipFill>
        <p:spPr>
          <a:xfrm>
            <a:off x="5223163" y="1019849"/>
            <a:ext cx="1524000" cy="850900"/>
          </a:xfrm>
          <a:prstGeom prst="rect">
            <a:avLst/>
          </a:prstGeom>
        </p:spPr>
      </p:pic>
      <p:pic>
        <p:nvPicPr>
          <p:cNvPr id="7" name="Picture 6">
            <a:extLst>
              <a:ext uri="{FF2B5EF4-FFF2-40B4-BE49-F238E27FC236}">
                <a16:creationId xmlns:a16="http://schemas.microsoft.com/office/drawing/2014/main" id="{A19B2ED9-CAFD-789C-1379-83595604FE3C}"/>
              </a:ext>
            </a:extLst>
          </p:cNvPr>
          <p:cNvPicPr>
            <a:picLocks noChangeAspect="1"/>
          </p:cNvPicPr>
          <p:nvPr/>
        </p:nvPicPr>
        <p:blipFill>
          <a:blip r:embed="rId6"/>
          <a:stretch>
            <a:fillRect/>
          </a:stretch>
        </p:blipFill>
        <p:spPr>
          <a:xfrm>
            <a:off x="8506691" y="991131"/>
            <a:ext cx="1524000" cy="850900"/>
          </a:xfrm>
          <a:prstGeom prst="rect">
            <a:avLst/>
          </a:prstGeom>
        </p:spPr>
      </p:pic>
    </p:spTree>
    <p:extLst>
      <p:ext uri="{BB962C8B-B14F-4D97-AF65-F5344CB8AC3E}">
        <p14:creationId xmlns:p14="http://schemas.microsoft.com/office/powerpoint/2010/main" val="363601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C0C467-4644-7F50-C2DD-EA657849D744}"/>
              </a:ext>
            </a:extLst>
          </p:cNvPr>
          <p:cNvSpPr>
            <a:spLocks noGrp="1"/>
          </p:cNvSpPr>
          <p:nvPr>
            <p:ph type="body" idx="1"/>
          </p:nvPr>
        </p:nvSpPr>
        <p:spPr>
          <a:xfrm>
            <a:off x="950976" y="2656936"/>
            <a:ext cx="10287000" cy="3591464"/>
          </a:xfrm>
        </p:spPr>
        <p:txBody>
          <a:bodyPr/>
          <a:lstStyle/>
          <a:p>
            <a:pPr marL="76200" indent="0">
              <a:buNone/>
            </a:pPr>
            <a:r>
              <a:rPr lang="en-US" altLang="zh-CN" dirty="0">
                <a:solidFill>
                  <a:schemeClr val="tx1">
                    <a:lumMod val="50000"/>
                  </a:schemeClr>
                </a:solidFill>
                <a:latin typeface="Times New Roman" panose="02020603050405020304" pitchFamily="18" charset="0"/>
                <a:cs typeface="Times New Roman" panose="02020603050405020304" pitchFamily="18" charset="0"/>
              </a:rPr>
              <a:t>Flip</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Two</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fair</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coins</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endParaRPr lang="en-US"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HH, HT, TH, or TT</a:t>
            </a:r>
            <a:r>
              <a:rPr lang="en-US" altLang="zh-CN"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E</a:t>
            </a:r>
            <a:r>
              <a:rPr lang="en-US" dirty="0">
                <a:solidFill>
                  <a:schemeClr val="tx1">
                    <a:lumMod val="50000"/>
                  </a:schemeClr>
                </a:solidFill>
                <a:latin typeface="Times New Roman" panose="02020603050405020304" pitchFamily="18" charset="0"/>
                <a:cs typeface="Times New Roman" panose="02020603050405020304" pitchFamily="18" charset="0"/>
              </a:rPr>
              <a:t>ach occurring with a 25% probability</a:t>
            </a:r>
            <a:r>
              <a:rPr lang="en-US" altLang="zh-CN" dirty="0">
                <a:solidFill>
                  <a:schemeClr val="tx1">
                    <a:lumMod val="50000"/>
                  </a:schemeClr>
                </a:solidFill>
                <a:latin typeface="Times New Roman" panose="02020603050405020304" pitchFamily="18" charset="0"/>
                <a:cs typeface="Times New Roman" panose="02020603050405020304" pitchFamily="18" charset="0"/>
              </a:rPr>
              <a:t>.</a:t>
            </a:r>
          </a:p>
          <a:p>
            <a:endParaRPr lang="en-US" sz="800"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If </a:t>
            </a:r>
            <a:r>
              <a:rPr lang="en-US" altLang="zh-CN" dirty="0">
                <a:solidFill>
                  <a:schemeClr val="tx1">
                    <a:lumMod val="50000"/>
                  </a:schemeClr>
                </a:solidFill>
                <a:latin typeface="Times New Roman" panose="02020603050405020304" pitchFamily="18" charset="0"/>
                <a:cs typeface="Times New Roman" panose="02020603050405020304" pitchFamily="18" charset="0"/>
              </a:rPr>
              <a:t>we</a:t>
            </a:r>
            <a:r>
              <a:rPr lang="en-US" dirty="0">
                <a:solidFill>
                  <a:schemeClr val="tx1">
                    <a:lumMod val="50000"/>
                  </a:schemeClr>
                </a:solidFill>
                <a:latin typeface="Times New Roman" panose="02020603050405020304" pitchFamily="18" charset="0"/>
                <a:cs typeface="Times New Roman" panose="02020603050405020304" pitchFamily="18" charset="0"/>
              </a:rPr>
              <a:t> flipped a “entangled” pair of coins, they are entangled in such a way that only two measurement outcomes are possible: </a:t>
            </a:r>
          </a:p>
          <a:p>
            <a:pPr marL="533400" indent="-457200">
              <a:buAutoNum type="arabicParenBoth"/>
            </a:pPr>
            <a:r>
              <a:rPr lang="en-US" dirty="0">
                <a:solidFill>
                  <a:schemeClr val="tx1">
                    <a:lumMod val="50000"/>
                  </a:schemeClr>
                </a:solidFill>
                <a:latin typeface="Times New Roman" panose="02020603050405020304" pitchFamily="18" charset="0"/>
                <a:cs typeface="Times New Roman" panose="02020603050405020304" pitchFamily="18" charset="0"/>
              </a:rPr>
              <a:t>both coins land on heads; or </a:t>
            </a:r>
          </a:p>
          <a:p>
            <a:pPr marL="533400" indent="-457200">
              <a:buAutoNum type="arabicParenBoth"/>
            </a:pPr>
            <a:r>
              <a:rPr lang="en-US" dirty="0">
                <a:solidFill>
                  <a:schemeClr val="tx1">
                    <a:lumMod val="50000"/>
                  </a:schemeClr>
                </a:solidFill>
                <a:latin typeface="Times New Roman" panose="02020603050405020304" pitchFamily="18" charset="0"/>
                <a:cs typeface="Times New Roman" panose="02020603050405020304" pitchFamily="18" charset="0"/>
              </a:rPr>
              <a:t>both coins land on tails; </a:t>
            </a:r>
          </a:p>
          <a:p>
            <a:pPr marL="533400" indent="-457200">
              <a:buAutoNum type="arabicParenBoth"/>
            </a:pPr>
            <a:endParaRPr lang="en-US" sz="800"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r>
              <a:rPr lang="en-US" altLang="zh-CN" dirty="0">
                <a:solidFill>
                  <a:schemeClr val="tx1">
                    <a:lumMod val="50000"/>
                  </a:schemeClr>
                </a:solidFill>
                <a:latin typeface="Times New Roman" panose="02020603050405020304" pitchFamily="18" charset="0"/>
                <a:cs typeface="Times New Roman" panose="02020603050405020304" pitchFamily="18" charset="0"/>
              </a:rPr>
              <a:t>E</a:t>
            </a:r>
            <a:r>
              <a:rPr lang="en-US" dirty="0">
                <a:solidFill>
                  <a:schemeClr val="tx1">
                    <a:lumMod val="50000"/>
                  </a:schemeClr>
                </a:solidFill>
                <a:latin typeface="Times New Roman" panose="02020603050405020304" pitchFamily="18" charset="0"/>
                <a:cs typeface="Times New Roman" panose="02020603050405020304" pitchFamily="18" charset="0"/>
              </a:rPr>
              <a:t>ach outcome occurring with 50% probability. </a:t>
            </a:r>
            <a:r>
              <a:rPr lang="en-US" altLang="zh-CN" dirty="0">
                <a:solidFill>
                  <a:schemeClr val="tx1">
                    <a:lumMod val="50000"/>
                  </a:schemeClr>
                </a:solidFill>
                <a:latin typeface="Times New Roman" panose="02020603050405020304" pitchFamily="18" charset="0"/>
                <a:cs typeface="Times New Roman" panose="02020603050405020304" pitchFamily="18" charset="0"/>
              </a:rPr>
              <a:t>We</a:t>
            </a:r>
            <a:r>
              <a:rPr lang="en-US" dirty="0">
                <a:solidFill>
                  <a:schemeClr val="tx1">
                    <a:lumMod val="50000"/>
                  </a:schemeClr>
                </a:solidFill>
                <a:latin typeface="Times New Roman" panose="02020603050405020304" pitchFamily="18" charset="0"/>
                <a:cs typeface="Times New Roman" panose="02020603050405020304" pitchFamily="18" charset="0"/>
              </a:rPr>
              <a:t> would never see HT or TH! </a:t>
            </a:r>
          </a:p>
        </p:txBody>
      </p:sp>
      <p:sp>
        <p:nvSpPr>
          <p:cNvPr id="3" name="Title 2">
            <a:extLst>
              <a:ext uri="{FF2B5EF4-FFF2-40B4-BE49-F238E27FC236}">
                <a16:creationId xmlns:a16="http://schemas.microsoft.com/office/drawing/2014/main" id="{B79C3E5C-F8BB-B391-37D3-EB191F23338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ntanglement</a:t>
            </a:r>
          </a:p>
        </p:txBody>
      </p:sp>
      <p:sp>
        <p:nvSpPr>
          <p:cNvPr id="4" name="Text Placeholder 3">
            <a:extLst>
              <a:ext uri="{FF2B5EF4-FFF2-40B4-BE49-F238E27FC236}">
                <a16:creationId xmlns:a16="http://schemas.microsoft.com/office/drawing/2014/main" id="{11132E57-4D69-792F-F0A3-D7CC5AC8FC31}"/>
              </a:ext>
            </a:extLst>
          </p:cNvPr>
          <p:cNvSpPr>
            <a:spLocks noGrp="1"/>
          </p:cNvSpPr>
          <p:nvPr>
            <p:ph type="body" idx="2"/>
          </p:nvPr>
        </p:nvSpPr>
        <p:spPr/>
        <p:txBody>
          <a:bodyPr/>
          <a:lstStyle/>
          <a:p>
            <a:r>
              <a:rPr lang="en-US" altLang="zh-CN" dirty="0"/>
              <a:t>Q</a:t>
            </a:r>
            <a:r>
              <a:rPr lang="en-US" dirty="0"/>
              <a:t>uantum entanglement is a physical phenomenon that occurs when multiple qubits are correlated with each other. </a:t>
            </a:r>
          </a:p>
          <a:p>
            <a:endParaRPr lang="en-US" dirty="0"/>
          </a:p>
        </p:txBody>
      </p:sp>
      <p:sp>
        <p:nvSpPr>
          <p:cNvPr id="5" name="Text Placeholder 4">
            <a:extLst>
              <a:ext uri="{FF2B5EF4-FFF2-40B4-BE49-F238E27FC236}">
                <a16:creationId xmlns:a16="http://schemas.microsoft.com/office/drawing/2014/main" id="{3BB80415-C730-67D9-959C-8CC61AB84075}"/>
              </a:ext>
            </a:extLst>
          </p:cNvPr>
          <p:cNvSpPr>
            <a:spLocks noGrp="1"/>
          </p:cNvSpPr>
          <p:nvPr>
            <p:ph type="body" idx="3"/>
          </p:nvPr>
        </p:nvSpPr>
        <p:spPr/>
        <p:txBody>
          <a:bodyPr/>
          <a:lstStyle/>
          <a:p>
            <a:r>
              <a:rPr lang="en-US" altLang="zh-CN" dirty="0"/>
              <a:t>Entanglement</a:t>
            </a:r>
            <a:endParaRPr lang="en-US" dirty="0"/>
          </a:p>
        </p:txBody>
      </p:sp>
      <p:sp>
        <p:nvSpPr>
          <p:cNvPr id="6" name="Slide Number Placeholder 5">
            <a:extLst>
              <a:ext uri="{FF2B5EF4-FFF2-40B4-BE49-F238E27FC236}">
                <a16:creationId xmlns:a16="http://schemas.microsoft.com/office/drawing/2014/main" id="{ACCCA901-3D5A-459B-55F9-AAEEB22CD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pic>
        <p:nvPicPr>
          <p:cNvPr id="8" name="Picture 7" descr="Diagram&#10;&#10;Description automatically generated">
            <a:extLst>
              <a:ext uri="{FF2B5EF4-FFF2-40B4-BE49-F238E27FC236}">
                <a16:creationId xmlns:a16="http://schemas.microsoft.com/office/drawing/2014/main" id="{B977B314-93F4-DB3E-E4FE-75D111FD894B}"/>
              </a:ext>
            </a:extLst>
          </p:cNvPr>
          <p:cNvPicPr>
            <a:picLocks noChangeAspect="1"/>
          </p:cNvPicPr>
          <p:nvPr/>
        </p:nvPicPr>
        <p:blipFill>
          <a:blip r:embed="rId2"/>
          <a:stretch>
            <a:fillRect/>
          </a:stretch>
        </p:blipFill>
        <p:spPr>
          <a:xfrm>
            <a:off x="8958509" y="818147"/>
            <a:ext cx="2572904" cy="1135652"/>
          </a:xfrm>
          <a:prstGeom prst="rect">
            <a:avLst/>
          </a:prstGeom>
        </p:spPr>
      </p:pic>
    </p:spTree>
    <p:extLst>
      <p:ext uri="{BB962C8B-B14F-4D97-AF65-F5344CB8AC3E}">
        <p14:creationId xmlns:p14="http://schemas.microsoft.com/office/powerpoint/2010/main" val="1018080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49311-8886-1661-F5F1-12D803F812E8}"/>
              </a:ext>
            </a:extLst>
          </p:cNvPr>
          <p:cNvSpPr>
            <a:spLocks noGrp="1"/>
          </p:cNvSpPr>
          <p:nvPr>
            <p:ph type="body" idx="1"/>
          </p:nvPr>
        </p:nvSpPr>
        <p:spPr/>
        <p:txBody>
          <a:bodyPr/>
          <a:lstStyle/>
          <a:p>
            <a:r>
              <a:rPr lang="en-US" altLang="zh-CN" dirty="0">
                <a:solidFill>
                  <a:schemeClr val="tx1">
                    <a:lumMod val="50000"/>
                  </a:schemeClr>
                </a:solidFill>
                <a:latin typeface="Times New Roman" panose="02020603050405020304" pitchFamily="18" charset="0"/>
                <a:cs typeface="Times New Roman" panose="02020603050405020304" pitchFamily="18" charset="0"/>
              </a:rPr>
              <a:t>If</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the two entangled coins are separated by thousands of miles, one coin can be flipped and measured. In this case, if the measured coin produced the outcome heads, then we automatically know that the other coin must also land on heads.</a:t>
            </a:r>
          </a:p>
          <a:p>
            <a:r>
              <a:rPr lang="en-US" dirty="0">
                <a:solidFill>
                  <a:schemeClr val="tx1">
                    <a:lumMod val="50000"/>
                  </a:schemeClr>
                </a:solidFill>
                <a:latin typeface="Times New Roman" panose="02020603050405020304" pitchFamily="18" charset="0"/>
                <a:cs typeface="Times New Roman" panose="02020603050405020304" pitchFamily="18" charset="0"/>
              </a:rPr>
              <a:t>If the measured coin produced the outcome tails, then we automatically know that the other coin must also land of tails! </a:t>
            </a:r>
          </a:p>
          <a:p>
            <a:r>
              <a:rPr lang="en-US" dirty="0">
                <a:solidFill>
                  <a:schemeClr val="tx1">
                    <a:lumMod val="50000"/>
                  </a:schemeClr>
                </a:solidFill>
                <a:latin typeface="Times New Roman" panose="02020603050405020304" pitchFamily="18" charset="0"/>
                <a:cs typeface="Times New Roman" panose="02020603050405020304" pitchFamily="18" charset="0"/>
              </a:rPr>
              <a:t>It has since been shown that no information is being transmitted from one place to the other, and so no information is being transmitted faster than the speed of light. </a:t>
            </a:r>
          </a:p>
          <a:p>
            <a:endParaRPr lang="en-US" dirty="0"/>
          </a:p>
        </p:txBody>
      </p:sp>
      <p:sp>
        <p:nvSpPr>
          <p:cNvPr id="3" name="Title 2">
            <a:extLst>
              <a:ext uri="{FF2B5EF4-FFF2-40B4-BE49-F238E27FC236}">
                <a16:creationId xmlns:a16="http://schemas.microsoft.com/office/drawing/2014/main" id="{7C13804B-23DC-F0B2-F6C0-9AD77903D2DC}"/>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pooky action at a distance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Einstein</a:t>
            </a:r>
            <a:br>
              <a:rPr lang="en-US" dirty="0"/>
            </a:br>
            <a:endParaRPr lang="en-US" dirty="0"/>
          </a:p>
        </p:txBody>
      </p:sp>
      <p:sp>
        <p:nvSpPr>
          <p:cNvPr id="4" name="Text Placeholder 3">
            <a:extLst>
              <a:ext uri="{FF2B5EF4-FFF2-40B4-BE49-F238E27FC236}">
                <a16:creationId xmlns:a16="http://schemas.microsoft.com/office/drawing/2014/main" id="{09A7CC5D-6F49-C854-7608-3B0FA9AAA32E}"/>
              </a:ext>
            </a:extLst>
          </p:cNvPr>
          <p:cNvSpPr>
            <a:spLocks noGrp="1"/>
          </p:cNvSpPr>
          <p:nvPr>
            <p:ph type="body" idx="2"/>
          </p:nvPr>
        </p:nvSpPr>
        <p:spPr/>
        <p:txBody>
          <a:bodyPr/>
          <a:lstStyle/>
          <a:p>
            <a:endParaRPr lang="en-US" dirty="0"/>
          </a:p>
        </p:txBody>
      </p:sp>
      <p:sp>
        <p:nvSpPr>
          <p:cNvPr id="5" name="Text Placeholder 4">
            <a:extLst>
              <a:ext uri="{FF2B5EF4-FFF2-40B4-BE49-F238E27FC236}">
                <a16:creationId xmlns:a16="http://schemas.microsoft.com/office/drawing/2014/main" id="{6309576F-9C03-8EF9-FA1E-1DFDEA499F7C}"/>
              </a:ext>
            </a:extLst>
          </p:cNvPr>
          <p:cNvSpPr>
            <a:spLocks noGrp="1"/>
          </p:cNvSpPr>
          <p:nvPr>
            <p:ph type="body" idx="3"/>
          </p:nvPr>
        </p:nvSpPr>
        <p:spPr/>
        <p:txBody>
          <a:bodyPr/>
          <a:lstStyle/>
          <a:p>
            <a:r>
              <a:rPr lang="en-US" altLang="zh-CN" dirty="0"/>
              <a:t>S</a:t>
            </a:r>
            <a:r>
              <a:rPr lang="en-US" dirty="0"/>
              <a:t>pooky action at a distance </a:t>
            </a:r>
          </a:p>
        </p:txBody>
      </p:sp>
      <p:sp>
        <p:nvSpPr>
          <p:cNvPr id="6" name="Slide Number Placeholder 5">
            <a:extLst>
              <a:ext uri="{FF2B5EF4-FFF2-40B4-BE49-F238E27FC236}">
                <a16:creationId xmlns:a16="http://schemas.microsoft.com/office/drawing/2014/main" id="{0C28D281-0E1F-D149-79B8-146C413A6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2185399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49311-8886-1661-F5F1-12D803F812E8}"/>
              </a:ext>
            </a:extLst>
          </p:cNvPr>
          <p:cNvSpPr>
            <a:spLocks noGrp="1"/>
          </p:cNvSpPr>
          <p:nvPr>
            <p:ph type="body" idx="1"/>
          </p:nvPr>
        </p:nvSpPr>
        <p:spPr>
          <a:xfrm>
            <a:off x="950976" y="2345677"/>
            <a:ext cx="6610531" cy="3930174"/>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If the two coins are flipped at the exact same time, somehow the two coins</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know to land on the same side as the other even though there can be no classical communication between them. </a:t>
            </a:r>
          </a:p>
          <a:p>
            <a:r>
              <a:rPr lang="en-US" dirty="0">
                <a:solidFill>
                  <a:schemeClr val="tx1">
                    <a:lumMod val="50000"/>
                  </a:schemeClr>
                </a:solidFill>
                <a:latin typeface="Times New Roman" panose="02020603050405020304" pitchFamily="18" charset="0"/>
                <a:cs typeface="Times New Roman" panose="02020603050405020304" pitchFamily="18" charset="0"/>
              </a:rPr>
              <a:t>The correlation between entangled qubits is the key that allows quantum computers to perform certain computations much faster than classical computers. </a:t>
            </a:r>
          </a:p>
          <a:p>
            <a:pPr marL="76200" indent="0">
              <a:buNone/>
            </a:pPr>
            <a:endParaRPr lang="en-US" dirty="0">
              <a:solidFill>
                <a:schemeClr val="tx1">
                  <a:lumMod val="50000"/>
                </a:schemeClr>
              </a:solidFill>
            </a:endParaRPr>
          </a:p>
        </p:txBody>
      </p:sp>
      <p:sp>
        <p:nvSpPr>
          <p:cNvPr id="5" name="Text Placeholder 4">
            <a:extLst>
              <a:ext uri="{FF2B5EF4-FFF2-40B4-BE49-F238E27FC236}">
                <a16:creationId xmlns:a16="http://schemas.microsoft.com/office/drawing/2014/main" id="{6309576F-9C03-8EF9-FA1E-1DFDEA499F7C}"/>
              </a:ext>
            </a:extLst>
          </p:cNvPr>
          <p:cNvSpPr>
            <a:spLocks noGrp="1"/>
          </p:cNvSpPr>
          <p:nvPr>
            <p:ph type="body" idx="3"/>
          </p:nvPr>
        </p:nvSpPr>
        <p:spPr/>
        <p:txBody>
          <a:bodyPr/>
          <a:lstStyle/>
          <a:p>
            <a:r>
              <a:rPr lang="en-US" altLang="zh-CN" dirty="0">
                <a:solidFill>
                  <a:schemeClr val="tx1">
                    <a:lumMod val="50000"/>
                  </a:schemeClr>
                </a:solidFill>
              </a:rPr>
              <a:t>S</a:t>
            </a:r>
            <a:r>
              <a:rPr lang="en-US" dirty="0">
                <a:solidFill>
                  <a:schemeClr val="tx1">
                    <a:lumMod val="50000"/>
                  </a:schemeClr>
                </a:solidFill>
              </a:rPr>
              <a:t>pooky action at a distance </a:t>
            </a:r>
          </a:p>
        </p:txBody>
      </p:sp>
      <p:sp>
        <p:nvSpPr>
          <p:cNvPr id="6" name="Slide Number Placeholder 5">
            <a:extLst>
              <a:ext uri="{FF2B5EF4-FFF2-40B4-BE49-F238E27FC236}">
                <a16:creationId xmlns:a16="http://schemas.microsoft.com/office/drawing/2014/main" id="{0C28D281-0E1F-D149-79B8-146C413A6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solidFill>
                  <a:schemeClr val="tx1">
                    <a:lumMod val="50000"/>
                  </a:schemeClr>
                </a:solidFill>
              </a:rPr>
              <a:t>52</a:t>
            </a:fld>
            <a:endParaRPr lang="en-US">
              <a:solidFill>
                <a:schemeClr val="tx1">
                  <a:lumMod val="50000"/>
                </a:schemeClr>
              </a:solidFill>
            </a:endParaRPr>
          </a:p>
        </p:txBody>
      </p:sp>
      <p:pic>
        <p:nvPicPr>
          <p:cNvPr id="8" name="Picture 7" descr="Diagram&#10;&#10;Description automatically generated">
            <a:extLst>
              <a:ext uri="{FF2B5EF4-FFF2-40B4-BE49-F238E27FC236}">
                <a16:creationId xmlns:a16="http://schemas.microsoft.com/office/drawing/2014/main" id="{29DFE79D-2CD8-35BE-0B92-D068A6568382}"/>
              </a:ext>
            </a:extLst>
          </p:cNvPr>
          <p:cNvPicPr>
            <a:picLocks noChangeAspect="1"/>
          </p:cNvPicPr>
          <p:nvPr/>
        </p:nvPicPr>
        <p:blipFill>
          <a:blip r:embed="rId3"/>
          <a:stretch>
            <a:fillRect/>
          </a:stretch>
        </p:blipFill>
        <p:spPr>
          <a:xfrm>
            <a:off x="7700052" y="1180146"/>
            <a:ext cx="4212185" cy="3315294"/>
          </a:xfrm>
          <a:prstGeom prst="rect">
            <a:avLst/>
          </a:prstGeom>
        </p:spPr>
      </p:pic>
      <p:sp>
        <p:nvSpPr>
          <p:cNvPr id="9" name="TextBox 8">
            <a:extLst>
              <a:ext uri="{FF2B5EF4-FFF2-40B4-BE49-F238E27FC236}">
                <a16:creationId xmlns:a16="http://schemas.microsoft.com/office/drawing/2014/main" id="{1576BB69-BB08-1492-BA47-8168693D7EBC}"/>
              </a:ext>
            </a:extLst>
          </p:cNvPr>
          <p:cNvSpPr txBox="1"/>
          <p:nvPr/>
        </p:nvSpPr>
        <p:spPr>
          <a:xfrm>
            <a:off x="7700052" y="4611703"/>
            <a:ext cx="4212185" cy="1323439"/>
          </a:xfrm>
          <a:prstGeom prst="rect">
            <a:avLst/>
          </a:prstGeom>
          <a:noFill/>
        </p:spPr>
        <p:txBody>
          <a:bodyPr wrap="square" rtlCol="0">
            <a:spAutoFit/>
          </a:bodyPr>
          <a:lstStyle/>
          <a:p>
            <a:r>
              <a:rPr lang="en-US" sz="1600" i="1" dirty="0">
                <a:solidFill>
                  <a:schemeClr val="tx1">
                    <a:lumMod val="50000"/>
                  </a:schemeClr>
                </a:solidFill>
                <a:latin typeface="Times New Roman" panose="02020603050405020304" pitchFamily="18" charset="0"/>
                <a:cs typeface="Times New Roman" panose="02020603050405020304" pitchFamily="18" charset="0"/>
              </a:rPr>
              <a:t>Two coins are separated with no means of communication between each other.</a:t>
            </a:r>
            <a:r>
              <a:rPr lang="zh-CN" altLang="en-US" sz="1600" i="1" dirty="0">
                <a:solidFill>
                  <a:schemeClr val="tx1">
                    <a:lumMod val="50000"/>
                  </a:schemeClr>
                </a:solidFill>
                <a:latin typeface="Times New Roman" panose="02020603050405020304" pitchFamily="18" charset="0"/>
                <a:cs typeface="Times New Roman" panose="02020603050405020304" pitchFamily="18" charset="0"/>
              </a:rPr>
              <a:t> </a:t>
            </a:r>
            <a:r>
              <a:rPr lang="en-US" sz="1600" i="1" dirty="0">
                <a:solidFill>
                  <a:schemeClr val="tx1">
                    <a:lumMod val="50000"/>
                  </a:schemeClr>
                </a:solidFill>
                <a:latin typeface="Times New Roman" panose="02020603050405020304" pitchFamily="18" charset="0"/>
                <a:cs typeface="Times New Roman" panose="02020603050405020304" pitchFamily="18" charset="0"/>
              </a:rPr>
              <a:t>Classically, the flip of the second coin would be unrelated to the first flip. However, entangled coins would still produce correlated results. </a:t>
            </a:r>
          </a:p>
        </p:txBody>
      </p:sp>
      <p:sp>
        <p:nvSpPr>
          <p:cNvPr id="7" name="Title 6">
            <a:extLst>
              <a:ext uri="{FF2B5EF4-FFF2-40B4-BE49-F238E27FC236}">
                <a16:creationId xmlns:a16="http://schemas.microsoft.com/office/drawing/2014/main" id="{A14D1760-80EE-8772-D88B-79DF5F6E5E12}"/>
              </a:ext>
            </a:extLst>
          </p:cNvPr>
          <p:cNvSpPr>
            <a:spLocks noGrp="1"/>
          </p:cNvSpPr>
          <p:nvPr>
            <p:ph type="title"/>
          </p:nvPr>
        </p:nvSpPr>
        <p:spPr/>
        <p:txBody>
          <a:bodyPr/>
          <a:lstStyle/>
          <a:p>
            <a:endParaRPr lang="en-US" dirty="0">
              <a:solidFill>
                <a:schemeClr val="tx1">
                  <a:lumMod val="50000"/>
                </a:schemeClr>
              </a:solidFill>
            </a:endParaRPr>
          </a:p>
        </p:txBody>
      </p:sp>
    </p:spTree>
    <p:extLst>
      <p:ext uri="{BB962C8B-B14F-4D97-AF65-F5344CB8AC3E}">
        <p14:creationId xmlns:p14="http://schemas.microsoft.com/office/powerpoint/2010/main" val="21298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F327-511D-ECC0-8B3D-B7843D9E54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Controlled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(CNOT)</a:t>
            </a:r>
            <a:endParaRPr lang="en-US"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6542DE9-3621-774B-DC15-01DC4749E3EC}"/>
              </a:ext>
            </a:extLst>
          </p:cNvPr>
          <p:cNvSpPr>
            <a:spLocks noGrp="1"/>
          </p:cNvSpPr>
          <p:nvPr>
            <p:ph type="body" idx="2"/>
          </p:nvPr>
        </p:nvSpPr>
        <p:spPr>
          <a:xfrm>
            <a:off x="950976" y="2019033"/>
            <a:ext cx="10287000" cy="566928"/>
          </a:xfrm>
        </p:spPr>
        <p:txBody>
          <a:bodyPr/>
          <a:lstStyle/>
          <a:p>
            <a:r>
              <a:rPr lang="en-US" altLang="zh-CN" dirty="0"/>
              <a:t>Flips</a:t>
            </a:r>
            <a:r>
              <a:rPr lang="zh-CN" altLang="en-US" dirty="0"/>
              <a:t> </a:t>
            </a:r>
            <a:r>
              <a:rPr lang="en-US" altLang="zh-CN" dirty="0"/>
              <a:t>the</a:t>
            </a:r>
            <a:r>
              <a:rPr lang="zh-CN" altLang="en-US" dirty="0"/>
              <a:t> </a:t>
            </a:r>
            <a:r>
              <a:rPr lang="en-US" altLang="zh-CN" dirty="0"/>
              <a:t>second</a:t>
            </a:r>
            <a:r>
              <a:rPr lang="zh-CN" altLang="en-US" dirty="0"/>
              <a:t> </a:t>
            </a:r>
            <a:r>
              <a:rPr lang="en-US" altLang="zh-CN" dirty="0"/>
              <a:t>(target)</a:t>
            </a:r>
            <a:r>
              <a:rPr lang="zh-CN" altLang="en-US" dirty="0"/>
              <a:t> </a:t>
            </a:r>
            <a:r>
              <a:rPr lang="en-US" altLang="zh-CN" dirty="0"/>
              <a:t>qubit</a:t>
            </a:r>
            <a:r>
              <a:rPr lang="zh-CN" altLang="en-US" dirty="0"/>
              <a:t> </a:t>
            </a:r>
            <a:r>
              <a:rPr lang="en-US" altLang="zh-CN" dirty="0"/>
              <a:t>and</a:t>
            </a:r>
            <a:r>
              <a:rPr lang="zh-CN" altLang="en-US" dirty="0"/>
              <a:t> </a:t>
            </a:r>
            <a:r>
              <a:rPr lang="en-US" altLang="zh-CN" dirty="0"/>
              <a:t>only</a:t>
            </a:r>
            <a:r>
              <a:rPr lang="zh-CN" altLang="en-US" dirty="0"/>
              <a:t> </a:t>
            </a:r>
            <a:r>
              <a:rPr lang="en-US" altLang="zh-CN" dirty="0"/>
              <a:t>if</a:t>
            </a:r>
            <a:r>
              <a:rPr lang="zh-CN" altLang="en-US" dirty="0"/>
              <a:t> </a:t>
            </a:r>
            <a:r>
              <a:rPr lang="en-US" altLang="zh-CN" dirty="0"/>
              <a:t>the</a:t>
            </a:r>
            <a:r>
              <a:rPr lang="zh-CN" altLang="en-US" dirty="0"/>
              <a:t> </a:t>
            </a:r>
            <a:r>
              <a:rPr lang="en-US" altLang="zh-CN" dirty="0"/>
              <a:t>first</a:t>
            </a:r>
            <a:r>
              <a:rPr lang="zh-CN" altLang="en-US" dirty="0"/>
              <a:t> </a:t>
            </a:r>
            <a:r>
              <a:rPr lang="en-US" altLang="zh-CN" dirty="0"/>
              <a:t>(control)</a:t>
            </a:r>
            <a:r>
              <a:rPr lang="zh-CN" altLang="en-US" dirty="0"/>
              <a:t> </a:t>
            </a:r>
            <a:r>
              <a:rPr lang="en-US" altLang="zh-CN" dirty="0"/>
              <a:t>qubit</a:t>
            </a:r>
            <a:r>
              <a:rPr lang="zh-CN" altLang="en-US" dirty="0"/>
              <a:t> </a:t>
            </a:r>
            <a:r>
              <a:rPr lang="en-US" altLang="zh-CN" dirty="0"/>
              <a:t>is</a:t>
            </a:r>
            <a:r>
              <a:rPr lang="zh-CN" altLang="en-US" dirty="0"/>
              <a:t> </a:t>
            </a:r>
            <a:r>
              <a:rPr lang="en-US" altLang="zh-CN" i="0" dirty="0"/>
              <a:t>|1&gt;</a:t>
            </a:r>
            <a:endParaRPr lang="en-US" i="0" dirty="0"/>
          </a:p>
        </p:txBody>
      </p:sp>
      <p:sp>
        <p:nvSpPr>
          <p:cNvPr id="5" name="Text Placeholder 4">
            <a:extLst>
              <a:ext uri="{FF2B5EF4-FFF2-40B4-BE49-F238E27FC236}">
                <a16:creationId xmlns:a16="http://schemas.microsoft.com/office/drawing/2014/main" id="{2A5C7498-6A3B-5C26-AAF9-5EB5D888468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035EE489-5477-4C0D-5649-8991B6F85D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
        <p:nvSpPr>
          <p:cNvPr id="7" name="Google Shape;162;g1180537c06d_0_54">
            <a:extLst>
              <a:ext uri="{FF2B5EF4-FFF2-40B4-BE49-F238E27FC236}">
                <a16:creationId xmlns:a16="http://schemas.microsoft.com/office/drawing/2014/main" id="{898B06DC-F0FB-EC28-9975-D9D9A5BD4EC0}"/>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SzPts val="2400"/>
              <a:buNone/>
            </a:pP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The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cx</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acts on two qubits, which are known as the ‘control’ and the ‘target’. </a:t>
            </a:r>
          </a:p>
          <a:p>
            <a:pPr marL="0" lvl="0" indent="0" algn="just" rtl="0">
              <a:lnSpc>
                <a:spcPct val="90000"/>
              </a:lnSpc>
              <a:spcBef>
                <a:spcPts val="1000"/>
              </a:spcBef>
              <a:spcAft>
                <a:spcPts val="0"/>
              </a:spcAft>
              <a:buSzPts val="2400"/>
              <a:buNone/>
            </a:pPr>
            <a:endParaRPr sz="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SzPts val="2400"/>
              <a:buNone/>
            </a:pP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If the control is in state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|0&gt;</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 the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cx</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does nothing;</a:t>
            </a:r>
          </a:p>
          <a:p>
            <a:pPr marL="0" lvl="0" indent="0" algn="just" rtl="0">
              <a:lnSpc>
                <a:spcPct val="90000"/>
              </a:lnSpc>
              <a:spcBef>
                <a:spcPts val="1000"/>
              </a:spcBef>
              <a:spcAft>
                <a:spcPts val="0"/>
              </a:spcAft>
              <a:buSzPts val="2400"/>
              <a:buNone/>
            </a:pP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If the control is in state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|1&gt;</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the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cx</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performs an </a:t>
            </a:r>
            <a:r>
              <a:rPr lang="en-US" sz="2800" b="1" i="1"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x</a:t>
            </a:r>
            <a:r>
              <a:rPr lang="en-US"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 on the target qubit.</a:t>
            </a:r>
            <a:endParaRPr sz="2800" dirty="0">
              <a:solidFill>
                <a:schemeClr val="tx1">
                  <a:lumMod val="50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indent="0">
              <a:spcBef>
                <a:spcPts val="1100"/>
              </a:spcBef>
              <a:buNone/>
            </a:pPr>
            <a:endParaRPr lang="en-US" altLang="zh-CN" sz="800" dirty="0">
              <a:solidFill>
                <a:schemeClr val="tx1">
                  <a:lumMod val="50000"/>
                </a:schemeClr>
              </a:solidFill>
              <a:highlight>
                <a:srgbClr val="FFFFFF"/>
              </a:highlight>
              <a:latin typeface="Times New Roman" panose="02020603050405020304" pitchFamily="18" charset="0"/>
              <a:cs typeface="Times New Roman" panose="02020603050405020304" pitchFamily="18" charset="0"/>
              <a:sym typeface="Times New Roman"/>
            </a:endParaRPr>
          </a:p>
          <a:p>
            <a:pPr marL="0" indent="0">
              <a:spcBef>
                <a:spcPts val="1100"/>
              </a:spcBef>
              <a:buNone/>
            </a:pPr>
            <a:r>
              <a:rPr lang="en-US" altLang="zh-CN" sz="2800" dirty="0">
                <a:solidFill>
                  <a:schemeClr val="tx1">
                    <a:lumMod val="50000"/>
                  </a:schemeClr>
                </a:solidFill>
                <a:highlight>
                  <a:srgbClr val="FFFFFF"/>
                </a:highlight>
                <a:latin typeface="Times New Roman" panose="02020603050405020304" pitchFamily="18" charset="0"/>
                <a:cs typeface="Times New Roman" panose="02020603050405020304" pitchFamily="18" charset="0"/>
                <a:sym typeface="Times New Roman"/>
              </a:rPr>
              <a:t>T</a:t>
            </a:r>
            <a:r>
              <a:rPr lang="en-US" dirty="0">
                <a:solidFill>
                  <a:schemeClr val="tx1">
                    <a:lumMod val="50000"/>
                  </a:schemeClr>
                </a:solidFill>
                <a:highlight>
                  <a:srgbClr val="FFFFFF"/>
                </a:highlight>
                <a:latin typeface="Times New Roman" panose="02020603050405020304" pitchFamily="18" charset="0"/>
                <a:cs typeface="Times New Roman" panose="02020603050405020304" pitchFamily="18" charset="0"/>
              </a:rPr>
              <a:t>he CNOT is used to entangle two qubits together and is essential in quantum computing/algorithms. </a:t>
            </a:r>
            <a:endParaRPr lang="en-US" sz="2000" dirty="0">
              <a:solidFill>
                <a:schemeClr val="tx1">
                  <a:lumMod val="50000"/>
                </a:schemeClr>
              </a:solidFill>
              <a:highlight>
                <a:srgbClr val="FFFFFF"/>
              </a:highlight>
              <a:latin typeface="Times New Roman" panose="02020603050405020304" pitchFamily="18" charset="0"/>
              <a:cs typeface="Times New Roman" panose="02020603050405020304" pitchFamily="18" charset="0"/>
            </a:endParaRPr>
          </a:p>
          <a:p>
            <a:pPr marL="0" lvl="0" indent="0" algn="l" rtl="0">
              <a:lnSpc>
                <a:spcPct val="90000"/>
              </a:lnSpc>
              <a:spcBef>
                <a:spcPts val="1100"/>
              </a:spcBef>
              <a:spcAft>
                <a:spcPts val="0"/>
              </a:spcAft>
              <a:buSzPts val="2400"/>
              <a:buNone/>
            </a:pPr>
            <a:endParaRPr sz="2000" dirty="0">
              <a:latin typeface="Times New Roman"/>
              <a:ea typeface="Times New Roman"/>
              <a:cs typeface="Times New Roman"/>
              <a:sym typeface="Times New Roman"/>
            </a:endParaRPr>
          </a:p>
        </p:txBody>
      </p:sp>
      <p:pic>
        <p:nvPicPr>
          <p:cNvPr id="8" name="Picture 7" descr="Text&#10;&#10;Description automatically generated with low confidence">
            <a:extLst>
              <a:ext uri="{FF2B5EF4-FFF2-40B4-BE49-F238E27FC236}">
                <a16:creationId xmlns:a16="http://schemas.microsoft.com/office/drawing/2014/main" id="{436E825E-9DEB-4A70-B195-FEF70D312709}"/>
              </a:ext>
            </a:extLst>
          </p:cNvPr>
          <p:cNvPicPr>
            <a:picLocks noChangeAspect="1"/>
          </p:cNvPicPr>
          <p:nvPr/>
        </p:nvPicPr>
        <p:blipFill>
          <a:blip r:embed="rId3"/>
          <a:stretch>
            <a:fillRect/>
          </a:stretch>
        </p:blipFill>
        <p:spPr>
          <a:xfrm>
            <a:off x="8481097" y="3136601"/>
            <a:ext cx="2070341" cy="1322025"/>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8DF94BDB-4A55-282E-0064-614E1014AB7C}"/>
              </a:ext>
            </a:extLst>
          </p:cNvPr>
          <p:cNvPicPr>
            <a:picLocks noChangeAspect="1"/>
          </p:cNvPicPr>
          <p:nvPr/>
        </p:nvPicPr>
        <p:blipFill>
          <a:blip r:embed="rId4"/>
          <a:stretch>
            <a:fillRect/>
          </a:stretch>
        </p:blipFill>
        <p:spPr>
          <a:xfrm>
            <a:off x="7258843" y="818147"/>
            <a:ext cx="4514850" cy="1327092"/>
          </a:xfrm>
          <a:prstGeom prst="rect">
            <a:avLst/>
          </a:prstGeom>
        </p:spPr>
      </p:pic>
    </p:spTree>
    <p:extLst>
      <p:ext uri="{BB962C8B-B14F-4D97-AF65-F5344CB8AC3E}">
        <p14:creationId xmlns:p14="http://schemas.microsoft.com/office/powerpoint/2010/main" val="1655641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E2ECA2-3E18-56B3-BF09-DFB7377682E1}"/>
              </a:ext>
            </a:extLst>
          </p:cNvPr>
          <p:cNvSpPr>
            <a:spLocks noGrp="1"/>
          </p:cNvSpPr>
          <p:nvPr>
            <p:ph type="body" idx="1"/>
          </p:nvPr>
        </p:nvSpPr>
        <p:spPr>
          <a:xfrm>
            <a:off x="1001339" y="3886476"/>
            <a:ext cx="10287000" cy="1841499"/>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The quantum circuit that sends a multi-qubit in the |01⟩ state through a CNOT gate. </a:t>
            </a:r>
          </a:p>
          <a:p>
            <a:r>
              <a:rPr lang="en-US" dirty="0">
                <a:solidFill>
                  <a:schemeClr val="tx1">
                    <a:lumMod val="50000"/>
                  </a:schemeClr>
                </a:solidFill>
                <a:latin typeface="Times New Roman" panose="02020603050405020304" pitchFamily="18" charset="0"/>
                <a:cs typeface="Times New Roman" panose="02020603050405020304" pitchFamily="18" charset="0"/>
              </a:rPr>
              <a:t>IBM shorthand is top-down in circuit notation, which corresponds to right- left in bra-</a:t>
            </a:r>
            <a:r>
              <a:rPr lang="en-US" dirty="0" err="1">
                <a:solidFill>
                  <a:schemeClr val="tx1">
                    <a:lumMod val="50000"/>
                  </a:schemeClr>
                </a:solidFill>
                <a:latin typeface="Times New Roman" panose="02020603050405020304" pitchFamily="18" charset="0"/>
                <a:cs typeface="Times New Roman" panose="02020603050405020304" pitchFamily="18" charset="0"/>
              </a:rPr>
              <a:t>ket</a:t>
            </a:r>
            <a:r>
              <a:rPr lang="en-US" dirty="0">
                <a:solidFill>
                  <a:schemeClr val="tx1">
                    <a:lumMod val="50000"/>
                  </a:schemeClr>
                </a:solidFill>
                <a:latin typeface="Times New Roman" panose="02020603050405020304" pitchFamily="18" charset="0"/>
                <a:cs typeface="Times New Roman" panose="02020603050405020304" pitchFamily="18" charset="0"/>
              </a:rPr>
              <a:t> notation. </a:t>
            </a:r>
          </a:p>
          <a:p>
            <a:endParaRPr lang="en-US" dirty="0"/>
          </a:p>
        </p:txBody>
      </p:sp>
      <p:sp>
        <p:nvSpPr>
          <p:cNvPr id="3" name="Title 2">
            <a:extLst>
              <a:ext uri="{FF2B5EF4-FFF2-40B4-BE49-F238E27FC236}">
                <a16:creationId xmlns:a16="http://schemas.microsoft.com/office/drawing/2014/main" id="{D79DDD2B-B9A9-290F-C399-DA14D1BFA0B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Control - Target</a:t>
            </a:r>
          </a:p>
        </p:txBody>
      </p:sp>
      <p:sp>
        <p:nvSpPr>
          <p:cNvPr id="5" name="Text Placeholder 4">
            <a:extLst>
              <a:ext uri="{FF2B5EF4-FFF2-40B4-BE49-F238E27FC236}">
                <a16:creationId xmlns:a16="http://schemas.microsoft.com/office/drawing/2014/main" id="{54EE3AAD-26FC-6AB8-B4A7-B28CF5756E85}"/>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2958999-7743-B0C3-C149-674203038A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8" name="Picture 7" descr="A picture containing text, clock&#10;&#10;Description automatically generated">
            <a:extLst>
              <a:ext uri="{FF2B5EF4-FFF2-40B4-BE49-F238E27FC236}">
                <a16:creationId xmlns:a16="http://schemas.microsoft.com/office/drawing/2014/main" id="{86BF6132-9970-C552-6768-2B803CA15A52}"/>
              </a:ext>
            </a:extLst>
          </p:cNvPr>
          <p:cNvPicPr>
            <a:picLocks noChangeAspect="1"/>
          </p:cNvPicPr>
          <p:nvPr/>
        </p:nvPicPr>
        <p:blipFill>
          <a:blip r:embed="rId2"/>
          <a:stretch>
            <a:fillRect/>
          </a:stretch>
        </p:blipFill>
        <p:spPr>
          <a:xfrm>
            <a:off x="2139373" y="1918498"/>
            <a:ext cx="7442200" cy="1841500"/>
          </a:xfrm>
          <a:prstGeom prst="rect">
            <a:avLst/>
          </a:prstGeom>
        </p:spPr>
      </p:pic>
    </p:spTree>
    <p:extLst>
      <p:ext uri="{BB962C8B-B14F-4D97-AF65-F5344CB8AC3E}">
        <p14:creationId xmlns:p14="http://schemas.microsoft.com/office/powerpoint/2010/main" val="355897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03CB9-5250-A3D1-36FB-E72DD93449F6}"/>
              </a:ext>
            </a:extLst>
          </p:cNvPr>
          <p:cNvSpPr>
            <a:spLocks noGrp="1"/>
          </p:cNvSpPr>
          <p:nvPr>
            <p:ph type="title"/>
          </p:nvPr>
        </p:nvSpPr>
        <p:spPr>
          <a:xfrm>
            <a:off x="827270" y="932688"/>
            <a:ext cx="10287000" cy="566928"/>
          </a:xfrm>
        </p:spPr>
        <p:txBody>
          <a:bodyPr/>
          <a:lstStyle/>
          <a:p>
            <a:r>
              <a:rPr lang="en-US" dirty="0">
                <a:latin typeface="Times New Roman" panose="02020603050405020304" pitchFamily="18" charset="0"/>
                <a:cs typeface="Times New Roman" panose="02020603050405020304" pitchFamily="18" charset="0"/>
              </a:rPr>
              <a:t>CNOT Circuit</a:t>
            </a:r>
          </a:p>
        </p:txBody>
      </p:sp>
      <p:sp>
        <p:nvSpPr>
          <p:cNvPr id="5" name="Text Placeholder 4">
            <a:extLst>
              <a:ext uri="{FF2B5EF4-FFF2-40B4-BE49-F238E27FC236}">
                <a16:creationId xmlns:a16="http://schemas.microsoft.com/office/drawing/2014/main" id="{0FEF5218-819A-73E5-98D5-9FFF63EAC77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1CAB0E5-5BB4-E611-BFC7-B18EF11B7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DB0A52DC-C3C2-A966-512D-A258E04D6B3B}"/>
              </a:ext>
            </a:extLst>
          </p:cNvPr>
          <p:cNvPicPr>
            <a:picLocks noChangeAspect="1"/>
          </p:cNvPicPr>
          <p:nvPr/>
        </p:nvPicPr>
        <p:blipFill>
          <a:blip r:embed="rId2"/>
          <a:stretch>
            <a:fillRect/>
          </a:stretch>
        </p:blipFill>
        <p:spPr>
          <a:xfrm>
            <a:off x="1398770" y="1499616"/>
            <a:ext cx="9144000" cy="4774850"/>
          </a:xfrm>
          <a:prstGeom prst="rect">
            <a:avLst/>
          </a:prstGeom>
        </p:spPr>
      </p:pic>
    </p:spTree>
    <p:extLst>
      <p:ext uri="{BB962C8B-B14F-4D97-AF65-F5344CB8AC3E}">
        <p14:creationId xmlns:p14="http://schemas.microsoft.com/office/powerpoint/2010/main" val="73260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F8512F-D319-F8F3-A59C-4817CA023A1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Bell States</a:t>
            </a:r>
          </a:p>
        </p:txBody>
      </p:sp>
      <p:sp>
        <p:nvSpPr>
          <p:cNvPr id="5" name="Text Placeholder 4">
            <a:extLst>
              <a:ext uri="{FF2B5EF4-FFF2-40B4-BE49-F238E27FC236}">
                <a16:creationId xmlns:a16="http://schemas.microsoft.com/office/drawing/2014/main" id="{F6BC5B3B-BD1A-3B4A-A18A-792601D7AD40}"/>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58F30C99-8F37-6342-1CED-92903DDCE1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
        <p:nvSpPr>
          <p:cNvPr id="7" name="Text Placeholder 6">
            <a:extLst>
              <a:ext uri="{FF2B5EF4-FFF2-40B4-BE49-F238E27FC236}">
                <a16:creationId xmlns:a16="http://schemas.microsoft.com/office/drawing/2014/main" id="{5FEB20BF-9C60-2BBD-4827-D45ACC248BDA}"/>
              </a:ext>
            </a:extLst>
          </p:cNvPr>
          <p:cNvSpPr>
            <a:spLocks noGrp="1"/>
          </p:cNvSpPr>
          <p:nvPr>
            <p:ph type="body" idx="1"/>
          </p:nvPr>
        </p:nvSpPr>
        <p:spPr>
          <a:xfrm>
            <a:off x="950976" y="1798785"/>
            <a:ext cx="10287000" cy="862772"/>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Bell states are the four states that can be created when two qubits are maximally entangled. The four states are represented as so: </a:t>
            </a:r>
            <a:br>
              <a:rPr lang="en-US" dirty="0">
                <a:solidFill>
                  <a:schemeClr val="tx1">
                    <a:lumMod val="5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br>
            <a:endParaRPr lang="en-US" dirty="0">
              <a:solidFill>
                <a:schemeClr val="tx1">
                  <a:lumMod val="5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endParaRPr lang="en-US"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endParaRPr lang="en-US"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endParaRPr lang="en-US"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6200" indent="0">
              <a:buNone/>
            </a:pPr>
            <a:endParaRPr lang="en-US"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6200" indent="0">
              <a:buNone/>
            </a:pPr>
            <a:endParaRPr lang="en-US"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6200" indent="0">
              <a:buNone/>
            </a:pPr>
            <a:endParaRPr lang="en-US" sz="1400"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6200" indent="0">
              <a:buNone/>
            </a:pPr>
            <a:endParaRPr lang="en-US" sz="1400"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76200" indent="0">
              <a:buNone/>
            </a:pPr>
            <a:r>
              <a:rPr lang="en-US" sz="1400" dirty="0">
                <a:solidFill>
                  <a:srgbClr val="00468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https://quantumcomputinguk.org/tutorials/introduction-to-bell-states</a:t>
            </a:r>
            <a:r>
              <a:rPr lang="en-US" sz="1400" dirty="0">
                <a:latin typeface="Times New Roman" panose="02020603050405020304" pitchFamily="18" charset="0"/>
                <a:cs typeface="Times New Roman" panose="02020603050405020304" pitchFamily="18" charset="0"/>
              </a:rPr>
              <a:t> </a:t>
            </a:r>
          </a:p>
        </p:txBody>
      </p:sp>
      <p:pic>
        <p:nvPicPr>
          <p:cNvPr id="9" name="Picture 8" descr="A close-up of a calculator&#10;&#10;Description automatically generated with low confidence">
            <a:extLst>
              <a:ext uri="{FF2B5EF4-FFF2-40B4-BE49-F238E27FC236}">
                <a16:creationId xmlns:a16="http://schemas.microsoft.com/office/drawing/2014/main" id="{99A21F0C-E984-A5BF-9C7E-A8C964B4D071}"/>
              </a:ext>
            </a:extLst>
          </p:cNvPr>
          <p:cNvPicPr>
            <a:picLocks noChangeAspect="1"/>
          </p:cNvPicPr>
          <p:nvPr/>
        </p:nvPicPr>
        <p:blipFill>
          <a:blip r:embed="rId3"/>
          <a:stretch>
            <a:fillRect/>
          </a:stretch>
        </p:blipFill>
        <p:spPr>
          <a:xfrm>
            <a:off x="4571999" y="2873013"/>
            <a:ext cx="2775858" cy="3107486"/>
          </a:xfrm>
          <a:prstGeom prst="rect">
            <a:avLst/>
          </a:prstGeom>
        </p:spPr>
      </p:pic>
    </p:spTree>
    <p:extLst>
      <p:ext uri="{BB962C8B-B14F-4D97-AF65-F5344CB8AC3E}">
        <p14:creationId xmlns:p14="http://schemas.microsoft.com/office/powerpoint/2010/main" val="638944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3681C-0E84-CD07-6C9B-2B04C6155382}"/>
              </a:ext>
            </a:extLst>
          </p:cNvPr>
          <p:cNvSpPr>
            <a:spLocks noGrp="1"/>
          </p:cNvSpPr>
          <p:nvPr>
            <p:ph type="body" idx="1"/>
          </p:nvPr>
        </p:nvSpPr>
        <p:spPr>
          <a:xfrm>
            <a:off x="6412332" y="1327041"/>
            <a:ext cx="4933950" cy="3260430"/>
          </a:xfrm>
        </p:spPr>
        <p:txBody>
          <a:bodyPr/>
          <a:lstStyle/>
          <a:p>
            <a:pPr marL="76200" indent="0">
              <a:buNone/>
            </a:pPr>
            <a:r>
              <a:rPr lang="en-US" sz="2800" dirty="0">
                <a:solidFill>
                  <a:srgbClr val="343A3F"/>
                </a:solidFill>
                <a:highlight>
                  <a:srgbClr val="FFFFFF"/>
                </a:highlight>
                <a:latin typeface="Times New Roman" panose="02020603050405020304" pitchFamily="18" charset="0"/>
                <a:cs typeface="Times New Roman" panose="02020603050405020304" pitchFamily="18" charset="0"/>
              </a:rPr>
              <a:t>A quantum states of two qubits that represent the simplest (and maximal) examples of </a:t>
            </a:r>
            <a:r>
              <a:rPr lang="en-US" sz="2800" b="1" i="1" dirty="0">
                <a:solidFill>
                  <a:srgbClr val="343A3F"/>
                </a:solidFill>
                <a:highlight>
                  <a:srgbClr val="FFFFFF"/>
                </a:highlight>
                <a:latin typeface="Times New Roman" panose="02020603050405020304" pitchFamily="18" charset="0"/>
                <a:cs typeface="Times New Roman" panose="02020603050405020304" pitchFamily="18" charset="0"/>
              </a:rPr>
              <a:t>quantum entanglement</a:t>
            </a:r>
            <a:r>
              <a:rPr lang="en-US" sz="2800" dirty="0">
                <a:solidFill>
                  <a:srgbClr val="343A3F"/>
                </a:solidFill>
                <a:highlight>
                  <a:srgbClr val="FFFFFF"/>
                </a:highlight>
                <a:latin typeface="Times New Roman" panose="02020603050405020304" pitchFamily="18" charset="0"/>
                <a:cs typeface="Times New Roman" panose="02020603050405020304" pitchFamily="18" charset="0"/>
              </a:rPr>
              <a:t>. </a:t>
            </a:r>
          </a:p>
          <a:p>
            <a:pPr marL="76200" indent="0">
              <a:buNone/>
            </a:pPr>
            <a:endParaRPr lang="en-US" sz="2800" dirty="0">
              <a:solidFill>
                <a:srgbClr val="343A3F"/>
              </a:solidFill>
              <a:highlight>
                <a:srgbClr val="FFFFFF"/>
              </a:highlight>
              <a:latin typeface="Times New Roman" panose="02020603050405020304" pitchFamily="18" charset="0"/>
              <a:cs typeface="Times New Roman" panose="02020603050405020304" pitchFamily="18" charset="0"/>
            </a:endParaRPr>
          </a:p>
          <a:p>
            <a:pPr marL="76200" indent="0" algn="ctr">
              <a:buNone/>
            </a:pPr>
            <a:r>
              <a:rPr lang="en-US" sz="2800" dirty="0">
                <a:solidFill>
                  <a:srgbClr val="343A3F"/>
                </a:solidFill>
                <a:highlight>
                  <a:srgbClr val="FFFFFF"/>
                </a:highlight>
                <a:latin typeface="Times New Roman" panose="02020603050405020304" pitchFamily="18" charset="0"/>
                <a:cs typeface="Times New Roman" panose="02020603050405020304" pitchFamily="18" charset="0"/>
              </a:rPr>
              <a:t>Entangle State: </a:t>
            </a:r>
          </a:p>
          <a:p>
            <a:pPr marL="76200" indent="0" algn="ctr">
              <a:buNone/>
            </a:pPr>
            <a:r>
              <a:rPr lang="en-US" sz="2800" dirty="0">
                <a:solidFill>
                  <a:srgbClr val="343A3F"/>
                </a:solidFill>
                <a:highlight>
                  <a:srgbClr val="FFFFFF"/>
                </a:highlight>
                <a:latin typeface="Times New Roman" panose="02020603050405020304" pitchFamily="18" charset="0"/>
                <a:cs typeface="Times New Roman" panose="02020603050405020304" pitchFamily="18" charset="0"/>
              </a:rPr>
              <a:t>H gate + CNOT Gate</a:t>
            </a:r>
          </a:p>
        </p:txBody>
      </p:sp>
      <p:sp>
        <p:nvSpPr>
          <p:cNvPr id="3" name="Title 2">
            <a:extLst>
              <a:ext uri="{FF2B5EF4-FFF2-40B4-BE49-F238E27FC236}">
                <a16:creationId xmlns:a16="http://schemas.microsoft.com/office/drawing/2014/main" id="{E1F8512F-D319-F8F3-A59C-4817CA023A1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Bell States</a:t>
            </a:r>
          </a:p>
        </p:txBody>
      </p:sp>
      <p:sp>
        <p:nvSpPr>
          <p:cNvPr id="5" name="Text Placeholder 4">
            <a:extLst>
              <a:ext uri="{FF2B5EF4-FFF2-40B4-BE49-F238E27FC236}">
                <a16:creationId xmlns:a16="http://schemas.microsoft.com/office/drawing/2014/main" id="{F6BC5B3B-BD1A-3B4A-A18A-792601D7AD40}"/>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58F30C99-8F37-6342-1CED-92903DDCE1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7" name="Picture 6">
            <a:extLst>
              <a:ext uri="{FF2B5EF4-FFF2-40B4-BE49-F238E27FC236}">
                <a16:creationId xmlns:a16="http://schemas.microsoft.com/office/drawing/2014/main" id="{302E48AE-F243-78EB-3091-B0E01CB7A693}"/>
              </a:ext>
            </a:extLst>
          </p:cNvPr>
          <p:cNvPicPr>
            <a:picLocks noChangeAspect="1"/>
          </p:cNvPicPr>
          <p:nvPr/>
        </p:nvPicPr>
        <p:blipFill>
          <a:blip r:embed="rId3"/>
          <a:stretch>
            <a:fillRect/>
          </a:stretch>
        </p:blipFill>
        <p:spPr>
          <a:xfrm>
            <a:off x="675900" y="2001913"/>
            <a:ext cx="5657853" cy="4014789"/>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723F6185-AC70-6AF0-9C66-8438C447AD3D}"/>
              </a:ext>
            </a:extLst>
          </p:cNvPr>
          <p:cNvPicPr>
            <a:picLocks noChangeAspect="1"/>
          </p:cNvPicPr>
          <p:nvPr/>
        </p:nvPicPr>
        <p:blipFill>
          <a:blip r:embed="rId4"/>
          <a:stretch>
            <a:fillRect/>
          </a:stretch>
        </p:blipFill>
        <p:spPr>
          <a:xfrm>
            <a:off x="9187067" y="4645102"/>
            <a:ext cx="2395182" cy="1371600"/>
          </a:xfrm>
          <a:prstGeom prst="rect">
            <a:avLst/>
          </a:prstGeom>
        </p:spPr>
      </p:pic>
      <p:pic>
        <p:nvPicPr>
          <p:cNvPr id="14" name="Picture 13" descr="A picture containing text, clock&#10;&#10;Description automatically generated">
            <a:extLst>
              <a:ext uri="{FF2B5EF4-FFF2-40B4-BE49-F238E27FC236}">
                <a16:creationId xmlns:a16="http://schemas.microsoft.com/office/drawing/2014/main" id="{FA308594-2875-CC54-0046-5CFB8343FE2A}"/>
              </a:ext>
            </a:extLst>
          </p:cNvPr>
          <p:cNvPicPr>
            <a:picLocks noChangeAspect="1"/>
          </p:cNvPicPr>
          <p:nvPr/>
        </p:nvPicPr>
        <p:blipFill>
          <a:blip r:embed="rId5"/>
          <a:stretch>
            <a:fillRect/>
          </a:stretch>
        </p:blipFill>
        <p:spPr>
          <a:xfrm>
            <a:off x="6532607" y="4756796"/>
            <a:ext cx="2455606" cy="1371600"/>
          </a:xfrm>
          <a:prstGeom prst="rect">
            <a:avLst/>
          </a:prstGeom>
        </p:spPr>
      </p:pic>
    </p:spTree>
    <p:extLst>
      <p:ext uri="{BB962C8B-B14F-4D97-AF65-F5344CB8AC3E}">
        <p14:creationId xmlns:p14="http://schemas.microsoft.com/office/powerpoint/2010/main" val="359044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169C0-4082-12C1-5887-AB0A5CB1E33B}"/>
              </a:ext>
            </a:extLst>
          </p:cNvPr>
          <p:cNvSpPr>
            <a:spLocks noGrp="1"/>
          </p:cNvSpPr>
          <p:nvPr>
            <p:ph type="title"/>
          </p:nvPr>
        </p:nvSpPr>
        <p:spPr>
          <a:xfrm>
            <a:off x="950976" y="946756"/>
            <a:ext cx="10287000" cy="566928"/>
          </a:xfrm>
        </p:spPr>
        <p:txBody>
          <a:bodyPr/>
          <a:lstStyle/>
          <a:p>
            <a:r>
              <a:rPr lang="en-US" dirty="0">
                <a:latin typeface="Times New Roman" panose="02020603050405020304" pitchFamily="18" charset="0"/>
                <a:cs typeface="Times New Roman" panose="02020603050405020304" pitchFamily="18" charset="0"/>
              </a:rPr>
              <a:t>Entangled </a:t>
            </a:r>
          </a:p>
        </p:txBody>
      </p:sp>
      <p:sp>
        <p:nvSpPr>
          <p:cNvPr id="5" name="Text Placeholder 4">
            <a:extLst>
              <a:ext uri="{FF2B5EF4-FFF2-40B4-BE49-F238E27FC236}">
                <a16:creationId xmlns:a16="http://schemas.microsoft.com/office/drawing/2014/main" id="{E936138F-5D3A-FB68-4DD3-5DB7D711989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08DE2B7-85EF-B47A-4D12-815569F5D7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7CED01C4-C8EB-09DB-41E6-58AD5F256B62}"/>
              </a:ext>
            </a:extLst>
          </p:cNvPr>
          <p:cNvPicPr>
            <a:picLocks noChangeAspect="1"/>
          </p:cNvPicPr>
          <p:nvPr/>
        </p:nvPicPr>
        <p:blipFill>
          <a:blip r:embed="rId2"/>
          <a:stretch>
            <a:fillRect/>
          </a:stretch>
        </p:blipFill>
        <p:spPr>
          <a:xfrm>
            <a:off x="1522476" y="1513684"/>
            <a:ext cx="9144000" cy="4805001"/>
          </a:xfrm>
          <a:prstGeom prst="rect">
            <a:avLst/>
          </a:prstGeom>
        </p:spPr>
      </p:pic>
    </p:spTree>
    <p:extLst>
      <p:ext uri="{BB962C8B-B14F-4D97-AF65-F5344CB8AC3E}">
        <p14:creationId xmlns:p14="http://schemas.microsoft.com/office/powerpoint/2010/main" val="1605474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BBB692-CEE9-FBA0-7220-40FDBF5A1D0C}"/>
              </a:ext>
            </a:extLst>
          </p:cNvPr>
          <p:cNvSpPr>
            <a:spLocks noGrp="1"/>
          </p:cNvSpPr>
          <p:nvPr>
            <p:ph type="body" idx="1"/>
          </p:nvPr>
        </p:nvSpPr>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Entanglement is the sharing of non-classical information between two or more quantum states. This is caused by quantum states or qubits interacting with each other. </a:t>
            </a:r>
          </a:p>
          <a:p>
            <a:r>
              <a:rPr lang="en-US" dirty="0">
                <a:solidFill>
                  <a:schemeClr val="tx1">
                    <a:lumMod val="50000"/>
                  </a:schemeClr>
                </a:solidFill>
                <a:latin typeface="Times New Roman" panose="02020603050405020304" pitchFamily="18" charset="0"/>
                <a:cs typeface="Times New Roman" panose="02020603050405020304" pitchFamily="18" charset="0"/>
              </a:rPr>
              <a:t>Entanglement is needed to make quantum computers perform calculations which classical computers cannot. </a:t>
            </a:r>
          </a:p>
          <a:p>
            <a:r>
              <a:rPr lang="en-US" dirty="0">
                <a:solidFill>
                  <a:schemeClr val="tx1">
                    <a:lumMod val="50000"/>
                  </a:schemeClr>
                </a:solidFill>
                <a:latin typeface="Times New Roman" panose="02020603050405020304" pitchFamily="18" charset="0"/>
                <a:cs typeface="Times New Roman" panose="02020603050405020304" pitchFamily="18" charset="0"/>
              </a:rPr>
              <a:t>Two-qubit gates act on two different qubits simultaneously and creates entanglement. The controlled NOT (CNOT) gate is frequently used for this purpose.</a:t>
            </a:r>
          </a:p>
          <a:p>
            <a:endParaRPr lang="en-US" dirty="0"/>
          </a:p>
        </p:txBody>
      </p:sp>
      <p:sp>
        <p:nvSpPr>
          <p:cNvPr id="3" name="Title 2">
            <a:extLst>
              <a:ext uri="{FF2B5EF4-FFF2-40B4-BE49-F238E27FC236}">
                <a16:creationId xmlns:a16="http://schemas.microsoft.com/office/drawing/2014/main" id="{0940391B-DE1B-E93A-D6C2-96D5CD57E2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Ideas</a:t>
            </a:r>
          </a:p>
        </p:txBody>
      </p:sp>
      <p:sp>
        <p:nvSpPr>
          <p:cNvPr id="4" name="Text Placeholder 3">
            <a:extLst>
              <a:ext uri="{FF2B5EF4-FFF2-40B4-BE49-F238E27FC236}">
                <a16:creationId xmlns:a16="http://schemas.microsoft.com/office/drawing/2014/main" id="{6155A924-2C47-E497-CAF9-727B672F769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82D9B88A-2A6B-CD44-DEC9-9E91B65DB20E}"/>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60C2C1D-E386-FB24-8CFA-C81679B9E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160626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ED9E-3158-01D9-90DA-CF99CD5A84FB}"/>
              </a:ext>
            </a:extLst>
          </p:cNvPr>
          <p:cNvSpPr>
            <a:spLocks noGrp="1"/>
          </p:cNvSpPr>
          <p:nvPr>
            <p:ph type="ctrTitle"/>
          </p:nvPr>
        </p:nvSpPr>
        <p:spPr/>
        <p:txBody>
          <a:bodyPr anchor="ctr"/>
          <a:lstStyle/>
          <a:p>
            <a:pPr algn="ctr"/>
            <a:r>
              <a:rPr lang="en-US" dirty="0">
                <a:latin typeface="Times New Roman" panose="02020603050405020304" pitchFamily="18" charset="0"/>
                <a:cs typeface="Times New Roman" panose="02020603050405020304" pitchFamily="18" charset="0"/>
              </a:rPr>
              <a:t>Single-Qubit Gates</a:t>
            </a:r>
          </a:p>
        </p:txBody>
      </p:sp>
    </p:spTree>
    <p:extLst>
      <p:ext uri="{BB962C8B-B14F-4D97-AF65-F5344CB8AC3E}">
        <p14:creationId xmlns:p14="http://schemas.microsoft.com/office/powerpoint/2010/main" val="2368675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49AEDE-210E-996F-47B1-072C4742430C}"/>
              </a:ext>
            </a:extLst>
          </p:cNvPr>
          <p:cNvSpPr>
            <a:spLocks noGrp="1"/>
          </p:cNvSpPr>
          <p:nvPr>
            <p:ph type="body" idx="3"/>
          </p:nvPr>
        </p:nvSpPr>
        <p:spPr/>
        <p:txBody>
          <a:bodyPr/>
          <a:lstStyle/>
          <a:p>
            <a:r>
              <a:rPr lang="en-US" dirty="0"/>
              <a:t>Example</a:t>
            </a:r>
          </a:p>
        </p:txBody>
      </p:sp>
      <p:sp>
        <p:nvSpPr>
          <p:cNvPr id="6" name="Slide Number Placeholder 5">
            <a:extLst>
              <a:ext uri="{FF2B5EF4-FFF2-40B4-BE49-F238E27FC236}">
                <a16:creationId xmlns:a16="http://schemas.microsoft.com/office/drawing/2014/main" id="{A2E94D6A-ADEE-AC7C-FE15-3D380DD50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8" name="Picture 7" descr="Text, letter&#10;&#10;Description automatically generated">
            <a:extLst>
              <a:ext uri="{FF2B5EF4-FFF2-40B4-BE49-F238E27FC236}">
                <a16:creationId xmlns:a16="http://schemas.microsoft.com/office/drawing/2014/main" id="{C8E6BE43-912C-4DED-ACFA-33CAB80DC818}"/>
              </a:ext>
            </a:extLst>
          </p:cNvPr>
          <p:cNvPicPr>
            <a:picLocks noChangeAspect="1"/>
          </p:cNvPicPr>
          <p:nvPr/>
        </p:nvPicPr>
        <p:blipFill rotWithShape="1">
          <a:blip r:embed="rId2"/>
          <a:srcRect t="12307"/>
          <a:stretch/>
        </p:blipFill>
        <p:spPr>
          <a:xfrm>
            <a:off x="1393404" y="1183937"/>
            <a:ext cx="9130145" cy="4490126"/>
          </a:xfrm>
          <a:prstGeom prst="rect">
            <a:avLst/>
          </a:prstGeom>
        </p:spPr>
      </p:pic>
    </p:spTree>
    <p:extLst>
      <p:ext uri="{BB962C8B-B14F-4D97-AF65-F5344CB8AC3E}">
        <p14:creationId xmlns:p14="http://schemas.microsoft.com/office/powerpoint/2010/main" val="162942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058D25-B061-B333-DBAA-BBAC9FC7A01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1FBB1AE-CFAB-D797-CE99-BA1661F12811}"/>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83C79744-E400-C2D7-51CD-84A03672C6E8}"/>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81E0EC39-FEAB-47B0-19EF-B658305E06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8" name="Picture 7" descr="Text&#10;&#10;Description automatically generated">
            <a:extLst>
              <a:ext uri="{FF2B5EF4-FFF2-40B4-BE49-F238E27FC236}">
                <a16:creationId xmlns:a16="http://schemas.microsoft.com/office/drawing/2014/main" id="{1FB75321-9F08-46DA-A02F-F2AE0ADFB5D3}"/>
              </a:ext>
            </a:extLst>
          </p:cNvPr>
          <p:cNvPicPr>
            <a:picLocks noChangeAspect="1"/>
          </p:cNvPicPr>
          <p:nvPr/>
        </p:nvPicPr>
        <p:blipFill rotWithShape="1">
          <a:blip r:embed="rId2"/>
          <a:srcRect t="14431"/>
          <a:stretch/>
        </p:blipFill>
        <p:spPr>
          <a:xfrm>
            <a:off x="569976" y="1614170"/>
            <a:ext cx="11049000" cy="3629660"/>
          </a:xfrm>
          <a:prstGeom prst="rect">
            <a:avLst/>
          </a:prstGeom>
        </p:spPr>
      </p:pic>
    </p:spTree>
    <p:extLst>
      <p:ext uri="{BB962C8B-B14F-4D97-AF65-F5344CB8AC3E}">
        <p14:creationId xmlns:p14="http://schemas.microsoft.com/office/powerpoint/2010/main" val="3006274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321954-7C62-783E-056A-BD854E4BAF9F}"/>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F2EC7509-6FF5-760C-5200-2FBF5D710BD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6D63827-B89F-A134-9593-03759A0EC4DF}"/>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9E05261F-2B06-FAD5-E743-FA6F73B80C45}"/>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F8BF67C2-E2C5-B903-CE7C-173348ED83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8" name="Picture 7" descr="Text, letter&#10;&#10;Description automatically generated">
            <a:extLst>
              <a:ext uri="{FF2B5EF4-FFF2-40B4-BE49-F238E27FC236}">
                <a16:creationId xmlns:a16="http://schemas.microsoft.com/office/drawing/2014/main" id="{8C9C5EA4-C48F-3769-F3A8-DDCFC30A2CCF}"/>
              </a:ext>
            </a:extLst>
          </p:cNvPr>
          <p:cNvPicPr>
            <a:picLocks noChangeAspect="1"/>
          </p:cNvPicPr>
          <p:nvPr/>
        </p:nvPicPr>
        <p:blipFill rotWithShape="1">
          <a:blip r:embed="rId2"/>
          <a:srcRect t="9040"/>
          <a:stretch/>
        </p:blipFill>
        <p:spPr>
          <a:xfrm>
            <a:off x="2443562" y="818147"/>
            <a:ext cx="8019573" cy="5444107"/>
          </a:xfrm>
          <a:prstGeom prst="rect">
            <a:avLst/>
          </a:prstGeom>
        </p:spPr>
      </p:pic>
    </p:spTree>
    <p:extLst>
      <p:ext uri="{BB962C8B-B14F-4D97-AF65-F5344CB8AC3E}">
        <p14:creationId xmlns:p14="http://schemas.microsoft.com/office/powerpoint/2010/main" val="3451784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72BA-DABA-1D84-E665-F1AA518D8ADE}"/>
              </a:ext>
            </a:extLst>
          </p:cNvPr>
          <p:cNvSpPr>
            <a:spLocks noGrp="1"/>
          </p:cNvSpPr>
          <p:nvPr>
            <p:ph type="ctrTitle"/>
          </p:nvPr>
        </p:nvSpPr>
        <p:spPr/>
        <p:txBody>
          <a:bodyPr anchor="ctr"/>
          <a:lstStyle/>
          <a:p>
            <a:pPr algn="ctr"/>
            <a:r>
              <a:rPr lang="en-US" sz="4800" dirty="0">
                <a:latin typeface="Times New Roman" panose="02020603050405020304" pitchFamily="18" charset="0"/>
                <a:cs typeface="Times New Roman" panose="02020603050405020304" pitchFamily="18" charset="0"/>
              </a:rPr>
              <a:t>Quantum Teleportation</a:t>
            </a:r>
          </a:p>
        </p:txBody>
      </p:sp>
    </p:spTree>
    <p:extLst>
      <p:ext uri="{BB962C8B-B14F-4D97-AF65-F5344CB8AC3E}">
        <p14:creationId xmlns:p14="http://schemas.microsoft.com/office/powerpoint/2010/main" val="1688233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EE0CD2-A9EA-C3B4-FE00-1FF71AD9581F}"/>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One interesting application of entanglement is </a:t>
            </a:r>
            <a:r>
              <a:rPr lang="en-US" b="1" dirty="0">
                <a:latin typeface="Times New Roman" panose="02020603050405020304" pitchFamily="18" charset="0"/>
                <a:cs typeface="Times New Roman" panose="02020603050405020304" pitchFamily="18" charset="0"/>
              </a:rPr>
              <a:t>quantum teleportation</a:t>
            </a:r>
            <a:r>
              <a:rPr lang="en-US" dirty="0">
                <a:latin typeface="Times New Roman" panose="02020603050405020304" pitchFamily="18" charset="0"/>
                <a:cs typeface="Times New Roman" panose="02020603050405020304" pitchFamily="18" charset="0"/>
              </a:rPr>
              <a:t>, which is a technique for transferring an </a:t>
            </a:r>
            <a:r>
              <a:rPr lang="en-US" i="1" dirty="0">
                <a:latin typeface="Times New Roman" panose="02020603050405020304" pitchFamily="18" charset="0"/>
                <a:cs typeface="Times New Roman" panose="02020603050405020304" pitchFamily="18" charset="0"/>
              </a:rPr>
              <a:t>unknown </a:t>
            </a:r>
            <a:r>
              <a:rPr lang="en-US" dirty="0">
                <a:latin typeface="Times New Roman" panose="02020603050405020304" pitchFamily="18" charset="0"/>
                <a:cs typeface="Times New Roman" panose="02020603050405020304" pitchFamily="18" charset="0"/>
              </a:rPr>
              <a:t>quantum state from one place to another. </a:t>
            </a:r>
          </a:p>
          <a:p>
            <a:r>
              <a:rPr lang="en-US" dirty="0">
                <a:latin typeface="Times New Roman" panose="02020603050405020304" pitchFamily="18" charset="0"/>
                <a:cs typeface="Times New Roman" panose="02020603050405020304" pitchFamily="18" charset="0"/>
              </a:rPr>
              <a:t>The unitary condition ensures that all gates are </a:t>
            </a:r>
            <a:r>
              <a:rPr lang="en-US" b="1" i="1" dirty="0">
                <a:latin typeface="Times New Roman" panose="02020603050405020304" pitchFamily="18" charset="0"/>
                <a:cs typeface="Times New Roman" panose="02020603050405020304" pitchFamily="18" charset="0"/>
              </a:rPr>
              <a:t>reversible</a:t>
            </a:r>
            <a:r>
              <a:rPr lang="en-US" dirty="0">
                <a:latin typeface="Times New Roman" panose="02020603050405020304" pitchFamily="18" charset="0"/>
                <a:cs typeface="Times New Roman" panose="02020603050405020304" pitchFamily="18" charset="0"/>
              </a:rPr>
              <a:t>: we can undo the action of any gate by applying its </a:t>
            </a:r>
            <a:r>
              <a:rPr lang="en-US" b="1" dirty="0">
                <a:latin typeface="Times New Roman" panose="02020603050405020304" pitchFamily="18" charset="0"/>
                <a:cs typeface="Times New Roman" panose="02020603050405020304" pitchFamily="18" charset="0"/>
              </a:rPr>
              <a:t>conjugate transpose</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53A911BC-934F-CEB2-7935-D2607E51E23C}"/>
              </a:ext>
            </a:extLst>
          </p:cNvPr>
          <p:cNvSpPr>
            <a:spLocks noGrp="1"/>
          </p:cNvSpPr>
          <p:nvPr>
            <p:ph type="title"/>
          </p:nvPr>
        </p:nvSpPr>
        <p:spPr/>
        <p:txBody>
          <a:bodyPr/>
          <a:lstStyle/>
          <a:p>
            <a:r>
              <a:rPr lang="en-US" dirty="0"/>
              <a:t>Quantum Teleportation </a:t>
            </a:r>
            <a:br>
              <a:rPr lang="en-US" dirty="0"/>
            </a:br>
            <a:endParaRPr lang="en-US" dirty="0"/>
          </a:p>
        </p:txBody>
      </p:sp>
      <p:sp>
        <p:nvSpPr>
          <p:cNvPr id="4" name="Text Placeholder 3">
            <a:extLst>
              <a:ext uri="{FF2B5EF4-FFF2-40B4-BE49-F238E27FC236}">
                <a16:creationId xmlns:a16="http://schemas.microsoft.com/office/drawing/2014/main" id="{F1FF877D-5C7E-9D79-E245-1BA98D126E18}"/>
              </a:ext>
            </a:extLst>
          </p:cNvPr>
          <p:cNvSpPr>
            <a:spLocks noGrp="1"/>
          </p:cNvSpPr>
          <p:nvPr>
            <p:ph type="body" idx="2"/>
          </p:nvPr>
        </p:nvSpPr>
        <p:spPr/>
        <p:txBody>
          <a:bodyPr/>
          <a:lstStyle/>
          <a:p>
            <a:endParaRPr lang="en-US" dirty="0"/>
          </a:p>
        </p:txBody>
      </p:sp>
      <p:sp>
        <p:nvSpPr>
          <p:cNvPr id="5" name="Text Placeholder 4">
            <a:extLst>
              <a:ext uri="{FF2B5EF4-FFF2-40B4-BE49-F238E27FC236}">
                <a16:creationId xmlns:a16="http://schemas.microsoft.com/office/drawing/2014/main" id="{E8F2C904-C2DD-EF3B-2DEF-9041ACD1FEA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E7539D9-52C2-146F-0978-73E5C8E71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112262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F7B50A2-693C-FE4F-2CE8-363CBE92732E}"/>
                  </a:ext>
                </a:extLst>
              </p:cNvPr>
              <p:cNvSpPr>
                <a:spLocks noGrp="1"/>
              </p:cNvSpPr>
              <p:nvPr>
                <p:ph type="body" idx="1"/>
              </p:nvPr>
            </p:nvSpPr>
            <p:spPr>
              <a:xfrm>
                <a:off x="952499" y="1102300"/>
                <a:ext cx="10287000" cy="1938529"/>
              </a:xfrm>
            </p:spPr>
            <p:txBody>
              <a:bodyPr/>
              <a:lstStyle/>
              <a:p>
                <a:pPr>
                  <a:buFont typeface="Wingdings" pitchFamily="2" charset="2"/>
                  <a:buChar char="q"/>
                </a:pPr>
                <a:r>
                  <a:rPr lang="en-US" dirty="0">
                    <a:solidFill>
                      <a:schemeClr val="tx1">
                        <a:lumMod val="50000"/>
                      </a:schemeClr>
                    </a:solidFill>
                    <a:latin typeface="Times New Roman" panose="02020603050405020304" pitchFamily="18" charset="0"/>
                    <a:cs typeface="Times New Roman" panose="02020603050405020304" pitchFamily="18" charset="0"/>
                  </a:rPr>
                  <a:t>Goal: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Alice wants to send her (unknown) state </a:t>
                </a:r>
                <a:r>
                  <a:rPr lang="el-GR" dirty="0">
                    <a:solidFill>
                      <a:schemeClr val="tx1">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solidFill>
                          <a:schemeClr val="tx1">
                            <a:lumMod val="50000"/>
                          </a:schemeClr>
                        </a:solidFill>
                        <a:latin typeface="Cambria Math" panose="02040503050406030204" pitchFamily="18" charset="0"/>
                        <a:cs typeface="Times New Roman" panose="02020603050405020304" pitchFamily="18" charset="0"/>
                      </a:rPr>
                      <m:t>Ψ</m:t>
                    </m:r>
                  </m:oMath>
                </a14:m>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s</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α|0⟩ + β|1⟩ </a:t>
                </a:r>
                <a:r>
                  <a:rPr lang="en-US" dirty="0">
                    <a:solidFill>
                      <a:schemeClr val="tx1">
                        <a:lumMod val="50000"/>
                      </a:schemeClr>
                    </a:solidFill>
                    <a:latin typeface="Times New Roman" panose="02020603050405020304" pitchFamily="18" charset="0"/>
                    <a:cs typeface="Times New Roman" panose="02020603050405020304" pitchFamily="18" charset="0"/>
                  </a:rPr>
                  <a:t>to Bob. She can only send him two classical bits through. They both share the maximally entangled state </a:t>
                </a:r>
                <a:r>
                  <a:rPr lang="el-GR" dirty="0">
                    <a:solidFill>
                      <a:schemeClr val="tx1">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l-GR" b="0" i="1" smtClean="0">
                        <a:solidFill>
                          <a:schemeClr val="tx1">
                            <a:lumMod val="50000"/>
                          </a:schemeClr>
                        </a:solidFill>
                        <a:latin typeface="Cambria Math" panose="02040503050406030204" pitchFamily="18" charset="0"/>
                        <a:cs typeface="Times New Roman" panose="02020603050405020304" pitchFamily="18" charset="0"/>
                      </a:rPr>
                      <m:t>𝜑</m:t>
                    </m:r>
                  </m:oMath>
                </a14:m>
                <a:r>
                  <a:rPr lang="el-GR" dirty="0">
                    <a:solidFill>
                      <a:schemeClr val="tx1">
                        <a:lumMod val="50000"/>
                      </a:schemeClr>
                    </a:solidFill>
                    <a:latin typeface="Times New Roman" panose="02020603050405020304" pitchFamily="18" charset="0"/>
                    <a:cs typeface="Times New Roman" panose="02020603050405020304" pitchFamily="18" charset="0"/>
                  </a:rPr>
                  <a:t>⟩</a:t>
                </a:r>
                <a:r>
                  <a:rPr lang="el-GR" baseline="-25000" dirty="0">
                    <a:solidFill>
                      <a:schemeClr val="tx1">
                        <a:lumMod val="50000"/>
                      </a:schemeClr>
                    </a:solidFill>
                    <a:latin typeface="Times New Roman" panose="02020603050405020304" pitchFamily="18" charset="0"/>
                    <a:cs typeface="Times New Roman" panose="02020603050405020304" pitchFamily="18" charset="0"/>
                  </a:rPr>
                  <a:t>ΑΒ</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smtClean="0">
                            <a:solidFill>
                              <a:schemeClr val="tx1">
                                <a:lumMod val="50000"/>
                              </a:schemeClr>
                            </a:solidFill>
                            <a:latin typeface="Cambria Math" panose="02040503050406030204" pitchFamily="18" charset="0"/>
                            <a:cs typeface="Times New Roman" panose="02020603050405020304" pitchFamily="18" charset="0"/>
                          </a:rPr>
                        </m:ctrlPr>
                      </m:fPr>
                      <m:num>
                        <m:r>
                          <a:rPr lang="en-US" b="0" i="1" smtClean="0">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n-US" i="1" smtClean="0">
                                <a:solidFill>
                                  <a:schemeClr val="tx1">
                                    <a:lumMod val="50000"/>
                                  </a:schemeClr>
                                </a:solidFill>
                                <a:latin typeface="Cambria Math" panose="02040503050406030204" pitchFamily="18" charset="0"/>
                                <a:cs typeface="Times New Roman" panose="02020603050405020304" pitchFamily="18" charset="0"/>
                              </a:rPr>
                            </m:ctrlPr>
                          </m:radPr>
                          <m:deg/>
                          <m:e>
                            <m:r>
                              <a:rPr lang="en-US" b="0" i="1" smtClean="0">
                                <a:solidFill>
                                  <a:schemeClr val="tx1">
                                    <a:lumMod val="50000"/>
                                  </a:schemeClr>
                                </a:solidFill>
                                <a:latin typeface="Cambria Math" panose="02040503050406030204" pitchFamily="18" charset="0"/>
                                <a:cs typeface="Times New Roman" panose="02020603050405020304" pitchFamily="18" charset="0"/>
                              </a:rPr>
                              <m:t>2</m:t>
                            </m:r>
                          </m:e>
                        </m:rad>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 + |1</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The current situation is shown as below:</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2F7B50A2-693C-FE4F-2CE8-363CBE92732E}"/>
                  </a:ext>
                </a:extLst>
              </p:cNvPr>
              <p:cNvSpPr>
                <a:spLocks noGrp="1" noRot="1" noChangeAspect="1" noMove="1" noResize="1" noEditPoints="1" noAdjustHandles="1" noChangeArrowheads="1" noChangeShapeType="1" noTextEdit="1"/>
              </p:cNvSpPr>
              <p:nvPr>
                <p:ph type="body" idx="1"/>
              </p:nvPr>
            </p:nvSpPr>
            <p:spPr>
              <a:xfrm>
                <a:off x="952499" y="1102300"/>
                <a:ext cx="10287000" cy="1938529"/>
              </a:xfrm>
              <a:blipFill>
                <a:blip r:embed="rId2"/>
                <a:stretch>
                  <a:fillRect l="-123"/>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EF87F63E-07BD-9085-4001-9F105C210A1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4BAF94B-040A-51EF-ADD3-91B1776303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25" name="Picture 24">
            <a:extLst>
              <a:ext uri="{FF2B5EF4-FFF2-40B4-BE49-F238E27FC236}">
                <a16:creationId xmlns:a16="http://schemas.microsoft.com/office/drawing/2014/main" id="{BF141B04-05D1-182B-B9D9-258392D8C114}"/>
              </a:ext>
            </a:extLst>
          </p:cNvPr>
          <p:cNvPicPr>
            <a:picLocks noChangeAspect="1"/>
          </p:cNvPicPr>
          <p:nvPr/>
        </p:nvPicPr>
        <p:blipFill>
          <a:blip r:embed="rId3"/>
          <a:stretch>
            <a:fillRect/>
          </a:stretch>
        </p:blipFill>
        <p:spPr>
          <a:xfrm>
            <a:off x="3189255" y="3324982"/>
            <a:ext cx="5745591" cy="1697561"/>
          </a:xfrm>
          <a:prstGeom prst="rect">
            <a:avLst/>
          </a:prstGeom>
        </p:spPr>
      </p:pic>
    </p:spTree>
    <p:extLst>
      <p:ext uri="{BB962C8B-B14F-4D97-AF65-F5344CB8AC3E}">
        <p14:creationId xmlns:p14="http://schemas.microsoft.com/office/powerpoint/2010/main" val="4260579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B50A2-693C-FE4F-2CE8-363CBE92732E}"/>
              </a:ext>
            </a:extLst>
          </p:cNvPr>
          <p:cNvSpPr>
            <a:spLocks noGrp="1"/>
          </p:cNvSpPr>
          <p:nvPr>
            <p:ph type="body" idx="1"/>
          </p:nvPr>
        </p:nvSpPr>
        <p:spPr>
          <a:xfrm>
            <a:off x="948967" y="1047802"/>
            <a:ext cx="10287000" cy="1543653"/>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Alice interacts her two qubits using a CNOT gate (qubits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and </a:t>
            </a:r>
            <a:r>
              <a:rPr lang="en-US" b="1" i="1" dirty="0">
                <a:solidFill>
                  <a:schemeClr val="tx1">
                    <a:lumMod val="50000"/>
                  </a:schemeClr>
                </a:solidFill>
                <a:latin typeface="Times New Roman" panose="02020603050405020304" pitchFamily="18" charset="0"/>
                <a:cs typeface="Times New Roman" panose="02020603050405020304" pitchFamily="18" charset="0"/>
              </a:rPr>
              <a:t>A</a:t>
            </a:r>
            <a:r>
              <a:rPr lang="en-US" dirty="0">
                <a:solidFill>
                  <a:schemeClr val="tx1">
                    <a:lumMod val="50000"/>
                  </a:schemeClr>
                </a:solidFill>
                <a:latin typeface="Times New Roman" panose="02020603050405020304" pitchFamily="18" charset="0"/>
                <a:cs typeface="Times New Roman" panose="02020603050405020304" pitchFamily="18" charset="0"/>
              </a:rPr>
              <a:t>) and measures the qubit she originally had (qubit </a:t>
            </a:r>
            <a:r>
              <a:rPr lang="en-US" b="1" i="1" dirty="0">
                <a:solidFill>
                  <a:schemeClr val="tx1">
                    <a:lumMod val="50000"/>
                  </a:schemeClr>
                </a:solidFill>
                <a:latin typeface="Times New Roman" panose="02020603050405020304" pitchFamily="18" charset="0"/>
                <a:cs typeface="Times New Roman" panose="02020603050405020304" pitchFamily="18" charset="0"/>
              </a:rPr>
              <a:t>A</a:t>
            </a:r>
            <a:r>
              <a:rPr lang="en-US" dirty="0">
                <a:solidFill>
                  <a:schemeClr val="tx1">
                    <a:lumMod val="50000"/>
                  </a:schemeClr>
                </a:solidFill>
                <a:latin typeface="Times New Roman" panose="02020603050405020304" pitchFamily="18" charset="0"/>
                <a:cs typeface="Times New Roman" panose="02020603050405020304" pitchFamily="18" charset="0"/>
              </a:rPr>
              <a:t>). She then sends the unknown qubit to be teleported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through a Hadamard gate and afterwards measures the output. Recall that the Hadamard gate is used to create a superposition of states. </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F87F63E-07BD-9085-4001-9F105C210A1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4BAF94B-040A-51EF-ADD3-91B1776303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
        <p:nvSpPr>
          <p:cNvPr id="31" name="TextBox 30">
            <a:extLst>
              <a:ext uri="{FF2B5EF4-FFF2-40B4-BE49-F238E27FC236}">
                <a16:creationId xmlns:a16="http://schemas.microsoft.com/office/drawing/2014/main" id="{B6AB292F-C319-51A6-2A5E-DE110E8EB04F}"/>
              </a:ext>
            </a:extLst>
          </p:cNvPr>
          <p:cNvSpPr txBox="1"/>
          <p:nvPr/>
        </p:nvSpPr>
        <p:spPr>
          <a:xfrm>
            <a:off x="1176634" y="5369366"/>
            <a:ext cx="10111705" cy="1046440"/>
          </a:xfrm>
          <a:prstGeom prst="rect">
            <a:avLst/>
          </a:prstGeom>
          <a:noFill/>
        </p:spPr>
        <p:txBody>
          <a:bodyPr wrap="square" rtlCol="0">
            <a:spAutoFit/>
          </a:bodyPr>
          <a:lstStyle/>
          <a:p>
            <a:r>
              <a:rPr lang="en-US" sz="2400" dirty="0">
                <a:solidFill>
                  <a:schemeClr val="tx1">
                    <a:lumMod val="50000"/>
                  </a:schemeClr>
                </a:solidFill>
                <a:latin typeface="Times New Roman" panose="02020603050405020304" pitchFamily="18" charset="0"/>
                <a:cs typeface="Times New Roman" panose="02020603050405020304" pitchFamily="18" charset="0"/>
                <a:sym typeface="Libre Franklin"/>
              </a:rPr>
              <a:t>Because Alice’s original qubit (qubit</a:t>
            </a:r>
            <a:r>
              <a:rPr lang="en-US" sz="2400" i="1" dirty="0">
                <a:solidFill>
                  <a:schemeClr val="tx1">
                    <a:lumMod val="50000"/>
                  </a:schemeClr>
                </a:solidFill>
                <a:latin typeface="Times New Roman" panose="02020603050405020304" pitchFamily="18" charset="0"/>
                <a:cs typeface="Times New Roman" panose="02020603050405020304" pitchFamily="18" charset="0"/>
                <a:sym typeface="Libre Franklin"/>
              </a:rPr>
              <a:t> </a:t>
            </a:r>
            <a:r>
              <a:rPr lang="en-US" sz="2400" b="1" i="1" dirty="0">
                <a:solidFill>
                  <a:schemeClr val="tx1">
                    <a:lumMod val="50000"/>
                  </a:schemeClr>
                </a:solidFill>
                <a:latin typeface="Times New Roman" panose="02020603050405020304" pitchFamily="18" charset="0"/>
                <a:cs typeface="Times New Roman" panose="02020603050405020304" pitchFamily="18" charset="0"/>
                <a:sym typeface="Libre Franklin"/>
              </a:rPr>
              <a:t>A</a:t>
            </a:r>
            <a:r>
              <a:rPr lang="en-US" sz="2400" dirty="0">
                <a:solidFill>
                  <a:schemeClr val="tx1">
                    <a:lumMod val="50000"/>
                  </a:schemeClr>
                </a:solidFill>
                <a:latin typeface="Times New Roman" panose="02020603050405020304" pitchFamily="18" charset="0"/>
                <a:cs typeface="Times New Roman" panose="02020603050405020304" pitchFamily="18" charset="0"/>
                <a:sym typeface="Libre Franklin"/>
              </a:rPr>
              <a:t>) was entangled with Bob’s, the CNOT interaction with qubit S immediately changes the state of Bob’s qubit. </a:t>
            </a:r>
          </a:p>
          <a:p>
            <a:endParaRPr lang="en-US" dirty="0"/>
          </a:p>
        </p:txBody>
      </p:sp>
      <p:pic>
        <p:nvPicPr>
          <p:cNvPr id="33" name="Picture 32">
            <a:extLst>
              <a:ext uri="{FF2B5EF4-FFF2-40B4-BE49-F238E27FC236}">
                <a16:creationId xmlns:a16="http://schemas.microsoft.com/office/drawing/2014/main" id="{18D5BB44-D9E7-6720-5CC5-850AC5C9191C}"/>
              </a:ext>
            </a:extLst>
          </p:cNvPr>
          <p:cNvPicPr>
            <a:picLocks noChangeAspect="1"/>
          </p:cNvPicPr>
          <p:nvPr/>
        </p:nvPicPr>
        <p:blipFill>
          <a:blip r:embed="rId2"/>
          <a:stretch>
            <a:fillRect/>
          </a:stretch>
        </p:blipFill>
        <p:spPr>
          <a:xfrm>
            <a:off x="1681202" y="2624582"/>
            <a:ext cx="8293100" cy="2590800"/>
          </a:xfrm>
          <a:prstGeom prst="rect">
            <a:avLst/>
          </a:prstGeom>
        </p:spPr>
      </p:pic>
    </p:spTree>
    <p:extLst>
      <p:ext uri="{BB962C8B-B14F-4D97-AF65-F5344CB8AC3E}">
        <p14:creationId xmlns:p14="http://schemas.microsoft.com/office/powerpoint/2010/main" val="3656537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CEA54-D01C-25B9-0136-E5E323433D8D}"/>
              </a:ext>
            </a:extLst>
          </p:cNvPr>
          <p:cNvSpPr>
            <a:spLocks noGrp="1"/>
          </p:cNvSpPr>
          <p:nvPr>
            <p:ph type="body" idx="1"/>
          </p:nvPr>
        </p:nvSpPr>
        <p:spPr>
          <a:xfrm>
            <a:off x="950976" y="1988193"/>
            <a:ext cx="10287000" cy="3260430"/>
          </a:xfrm>
        </p:spPr>
        <p:txBody>
          <a:bodyPr/>
          <a:lstStyle/>
          <a:p>
            <a:pPr>
              <a:lnSpc>
                <a:spcPct val="100000"/>
              </a:lnSpc>
            </a:pPr>
            <a:r>
              <a:rPr lang="en-US" dirty="0">
                <a:solidFill>
                  <a:schemeClr val="tx1">
                    <a:lumMod val="50000"/>
                  </a:schemeClr>
                </a:solidFill>
                <a:latin typeface="Times New Roman" panose="02020603050405020304" pitchFamily="18" charset="0"/>
                <a:cs typeface="Times New Roman" panose="02020603050405020304" pitchFamily="18" charset="0"/>
              </a:rPr>
              <a:t>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is the qubit to be teleported, and qubit </a:t>
            </a:r>
            <a:r>
              <a:rPr lang="en-US" b="1" i="1" dirty="0">
                <a:solidFill>
                  <a:schemeClr val="tx1">
                    <a:lumMod val="50000"/>
                  </a:schemeClr>
                </a:solidFill>
                <a:latin typeface="Times New Roman" panose="02020603050405020304" pitchFamily="18" charset="0"/>
                <a:cs typeface="Times New Roman" panose="02020603050405020304" pitchFamily="18" charset="0"/>
              </a:rPr>
              <a:t>A</a:t>
            </a:r>
            <a:r>
              <a:rPr lang="en-US" dirty="0">
                <a:solidFill>
                  <a:schemeClr val="tx1">
                    <a:lumMod val="50000"/>
                  </a:schemeClr>
                </a:solidFill>
                <a:latin typeface="Times New Roman" panose="02020603050405020304" pitchFamily="18" charset="0"/>
                <a:cs typeface="Times New Roman" panose="02020603050405020304" pitchFamily="18" charset="0"/>
              </a:rPr>
              <a:t> and </a:t>
            </a:r>
            <a:r>
              <a:rPr lang="en-US" b="1" i="1" dirty="0">
                <a:solidFill>
                  <a:schemeClr val="tx1">
                    <a:lumMod val="50000"/>
                  </a:schemeClr>
                </a:solidFill>
                <a:latin typeface="Times New Roman" panose="02020603050405020304" pitchFamily="18" charset="0"/>
                <a:cs typeface="Times New Roman" panose="02020603050405020304" pitchFamily="18" charset="0"/>
              </a:rPr>
              <a:t>B</a:t>
            </a:r>
            <a:r>
              <a:rPr lang="en-US" dirty="0">
                <a:solidFill>
                  <a:schemeClr val="tx1">
                    <a:lumMod val="50000"/>
                  </a:schemeClr>
                </a:solidFill>
                <a:latin typeface="Times New Roman" panose="02020603050405020304" pitchFamily="18" charset="0"/>
                <a:cs typeface="Times New Roman" panose="02020603050405020304" pitchFamily="18" charset="0"/>
              </a:rPr>
              <a:t> are the entangled pair shared by Alice and Bob. In </a:t>
            </a:r>
            <a:r>
              <a:rPr lang="en-US" dirty="0" err="1">
                <a:solidFill>
                  <a:schemeClr val="tx1">
                    <a:lumMod val="50000"/>
                  </a:schemeClr>
                </a:solidFill>
                <a:latin typeface="Times New Roman" panose="02020603050405020304" pitchFamily="18" charset="0"/>
                <a:cs typeface="Times New Roman" panose="02020603050405020304" pitchFamily="18" charset="0"/>
              </a:rPr>
              <a:t>ket</a:t>
            </a:r>
            <a:r>
              <a:rPr lang="en-US" dirty="0">
                <a:solidFill>
                  <a:schemeClr val="tx1">
                    <a:lumMod val="50000"/>
                  </a:schemeClr>
                </a:solidFill>
                <a:latin typeface="Times New Roman" panose="02020603050405020304" pitchFamily="18" charset="0"/>
                <a:cs typeface="Times New Roman" panose="02020603050405020304" pitchFamily="18" charset="0"/>
              </a:rPr>
              <a:t> notation, the three-qubit state is written in the order | </a:t>
            </a:r>
            <a:r>
              <a:rPr lang="en-US" b="1" i="1" dirty="0">
                <a:solidFill>
                  <a:schemeClr val="tx1">
                    <a:lumMod val="50000"/>
                  </a:schemeClr>
                </a:solidFill>
                <a:latin typeface="Times New Roman" panose="02020603050405020304" pitchFamily="18" charset="0"/>
                <a:cs typeface="Times New Roman" panose="02020603050405020304" pitchFamily="18" charset="0"/>
              </a:rPr>
              <a:t>S A B </a:t>
            </a:r>
            <a:r>
              <a:rPr lang="en-US" dirty="0">
                <a:solidFill>
                  <a:schemeClr val="tx1">
                    <a:lumMod val="50000"/>
                  </a:schemeClr>
                </a:solidFill>
                <a:latin typeface="Times New Roman" panose="02020603050405020304" pitchFamily="18" charset="0"/>
                <a:cs typeface="Times New Roman" panose="02020603050405020304" pitchFamily="18" charset="0"/>
              </a:rPr>
              <a:t>⟩. In addition, the three-qubit state can be written in </a:t>
            </a:r>
            <a:r>
              <a:rPr lang="en-US" dirty="0" err="1">
                <a:solidFill>
                  <a:schemeClr val="tx1">
                    <a:lumMod val="50000"/>
                  </a:schemeClr>
                </a:solidFill>
                <a:latin typeface="Times New Roman" panose="02020603050405020304" pitchFamily="18" charset="0"/>
                <a:cs typeface="Times New Roman" panose="02020603050405020304" pitchFamily="18" charset="0"/>
              </a:rPr>
              <a:t>ket</a:t>
            </a:r>
            <a:r>
              <a:rPr lang="en-US" dirty="0">
                <a:solidFill>
                  <a:schemeClr val="tx1">
                    <a:lumMod val="50000"/>
                  </a:schemeClr>
                </a:solidFill>
                <a:latin typeface="Times New Roman" panose="02020603050405020304" pitchFamily="18" charset="0"/>
                <a:cs typeface="Times New Roman" panose="02020603050405020304" pitchFamily="18" charset="0"/>
              </a:rPr>
              <a:t> notation in different ways as long as the order of the qubits is kept unchanged. </a:t>
            </a:r>
          </a:p>
          <a:p>
            <a:pPr>
              <a:lnSpc>
                <a:spcPct val="100000"/>
              </a:lnSpc>
            </a:pPr>
            <a:r>
              <a:rPr lang="en-US" dirty="0">
                <a:solidFill>
                  <a:schemeClr val="tx1">
                    <a:lumMod val="50000"/>
                  </a:schemeClr>
                </a:solidFill>
                <a:latin typeface="Times New Roman" panose="02020603050405020304" pitchFamily="18" charset="0"/>
                <a:cs typeface="Times New Roman" panose="02020603050405020304" pitchFamily="18" charset="0"/>
              </a:rPr>
              <a:t>For example, if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 |0⟩, qubit </a:t>
            </a:r>
            <a:r>
              <a:rPr lang="en-US" b="1" i="1" dirty="0">
                <a:solidFill>
                  <a:schemeClr val="tx1">
                    <a:lumMod val="50000"/>
                  </a:schemeClr>
                </a:solidFill>
                <a:latin typeface="Times New Roman" panose="02020603050405020304" pitchFamily="18" charset="0"/>
                <a:cs typeface="Times New Roman" panose="02020603050405020304" pitchFamily="18" charset="0"/>
              </a:rPr>
              <a:t>A</a:t>
            </a:r>
            <a:r>
              <a:rPr lang="en-US" dirty="0">
                <a:solidFill>
                  <a:schemeClr val="tx1">
                    <a:lumMod val="50000"/>
                  </a:schemeClr>
                </a:solidFill>
                <a:latin typeface="Times New Roman" panose="02020603050405020304" pitchFamily="18" charset="0"/>
                <a:cs typeface="Times New Roman" panose="02020603050405020304" pitchFamily="18" charset="0"/>
              </a:rPr>
              <a:t> = |1⟩, and qubit </a:t>
            </a:r>
            <a:r>
              <a:rPr lang="en-US" b="1" i="1" dirty="0">
                <a:solidFill>
                  <a:schemeClr val="tx1">
                    <a:lumMod val="50000"/>
                  </a:schemeClr>
                </a:solidFill>
                <a:latin typeface="Times New Roman" panose="02020603050405020304" pitchFamily="18" charset="0"/>
                <a:cs typeface="Times New Roman" panose="02020603050405020304" pitchFamily="18" charset="0"/>
              </a:rPr>
              <a:t>B</a:t>
            </a:r>
            <a:r>
              <a:rPr lang="en-US" dirty="0">
                <a:solidFill>
                  <a:schemeClr val="tx1">
                    <a:lumMod val="50000"/>
                  </a:schemeClr>
                </a:solidFill>
                <a:latin typeface="Times New Roman" panose="02020603050405020304" pitchFamily="18" charset="0"/>
                <a:cs typeface="Times New Roman" panose="02020603050405020304" pitchFamily="18" charset="0"/>
              </a:rPr>
              <a:t> = |1⟩, they can be written as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b="1" i="1" dirty="0">
                <a:solidFill>
                  <a:schemeClr val="tx1">
                    <a:lumMod val="50000"/>
                  </a:schemeClr>
                </a:solidFill>
                <a:latin typeface="Times New Roman" panose="02020603050405020304" pitchFamily="18" charset="0"/>
                <a:cs typeface="Times New Roman" panose="02020603050405020304" pitchFamily="18" charset="0"/>
              </a:rPr>
              <a:t>A</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b="1" i="1" dirty="0">
                <a:solidFill>
                  <a:schemeClr val="tx1">
                    <a:lumMod val="50000"/>
                  </a:schemeClr>
                </a:solidFill>
                <a:latin typeface="Times New Roman" panose="02020603050405020304" pitchFamily="18" charset="0"/>
                <a:cs typeface="Times New Roman" panose="02020603050405020304" pitchFamily="18" charset="0"/>
              </a:rPr>
              <a:t>B</a:t>
            </a:r>
            <a:r>
              <a:rPr lang="en-US" dirty="0">
                <a:solidFill>
                  <a:schemeClr val="tx1">
                    <a:lumMod val="50000"/>
                  </a:schemeClr>
                </a:solidFill>
                <a:latin typeface="Times New Roman" panose="02020603050405020304" pitchFamily="18" charset="0"/>
                <a:cs typeface="Times New Roman" panose="02020603050405020304" pitchFamily="18" charset="0"/>
              </a:rPr>
              <a:t>⟩ = |011⟩ = |0⟩|11⟩ = |01⟩|1⟩. </a:t>
            </a: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B3134547-BA5D-6AC5-DF00-CF69B9739E1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Mathematical description of this three-qubit protocol </a:t>
            </a:r>
            <a:br>
              <a:rPr lang="en-US" dirty="0"/>
            </a:br>
            <a:endParaRPr lang="en-US" dirty="0"/>
          </a:p>
        </p:txBody>
      </p:sp>
      <p:sp>
        <p:nvSpPr>
          <p:cNvPr id="5" name="Text Placeholder 4">
            <a:extLst>
              <a:ext uri="{FF2B5EF4-FFF2-40B4-BE49-F238E27FC236}">
                <a16:creationId xmlns:a16="http://schemas.microsoft.com/office/drawing/2014/main" id="{69A2F631-A65B-DC00-4D65-302A07BEA9AC}"/>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28249F9-822C-9516-0067-55F626FE5A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2366957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3ADC991-BBEB-8A06-2380-DB2CB181C82B}"/>
                  </a:ext>
                </a:extLst>
              </p:cNvPr>
              <p:cNvSpPr>
                <a:spLocks noGrp="1"/>
              </p:cNvSpPr>
              <p:nvPr>
                <p:ph type="body" idx="1"/>
              </p:nvPr>
            </p:nvSpPr>
            <p:spPr>
              <a:xfrm>
                <a:off x="952500" y="964274"/>
                <a:ext cx="10287000" cy="4929451"/>
              </a:xfrm>
            </p:spPr>
            <p:txBody>
              <a:bodyPr/>
              <a:lstStyle/>
              <a:p>
                <a:pPr marL="76200" indent="0">
                  <a:buNone/>
                </a:pPr>
                <a:r>
                  <a:rPr lang="en-US" sz="2800" b="1" dirty="0">
                    <a:solidFill>
                      <a:schemeClr val="accent1"/>
                    </a:solidFill>
                    <a:latin typeface="Times New Roman" panose="02020603050405020304" pitchFamily="18" charset="0"/>
                    <a:cs typeface="Times New Roman" panose="02020603050405020304" pitchFamily="18" charset="0"/>
                  </a:rPr>
                  <a:t>Step</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1:</a:t>
                </a:r>
                <a:endParaRPr lang="en-US" sz="2800" b="1" dirty="0">
                  <a:solidFill>
                    <a:schemeClr val="accent1"/>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We have Alice and Bob’s qubits in the Bell state </a:t>
                </a: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i="1">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n-US" i="1">
                                <a:solidFill>
                                  <a:schemeClr val="tx1">
                                    <a:lumMod val="50000"/>
                                  </a:schemeClr>
                                </a:solidFill>
                                <a:latin typeface="Cambria Math" panose="02040503050406030204" pitchFamily="18" charset="0"/>
                                <a:cs typeface="Times New Roman" panose="02020603050405020304" pitchFamily="18" charset="0"/>
                              </a:rPr>
                            </m:ctrlPr>
                          </m:radPr>
                          <m:deg/>
                          <m:e>
                            <m:r>
                              <a:rPr lang="en-US" i="1">
                                <a:solidFill>
                                  <a:schemeClr val="tx1">
                                    <a:lumMod val="50000"/>
                                  </a:schemeClr>
                                </a:solidFill>
                                <a:latin typeface="Cambria Math" panose="02040503050406030204" pitchFamily="18" charset="0"/>
                                <a:cs typeface="Times New Roman" panose="02020603050405020304" pitchFamily="18" charset="0"/>
                              </a:rPr>
                              <m:t>2</m:t>
                            </m:r>
                          </m:e>
                        </m:rad>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 + |1</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is in an unknown state </a:t>
                </a:r>
                <a:r>
                  <a:rPr lang="el-GR" dirty="0">
                    <a:solidFill>
                      <a:schemeClr val="tx1">
                        <a:lumMod val="50000"/>
                      </a:schemeClr>
                    </a:solidFill>
                    <a:latin typeface="Times New Roman" panose="02020603050405020304" pitchFamily="18" charset="0"/>
                    <a:cs typeface="Times New Roman" panose="02020603050405020304" pitchFamily="18" charset="0"/>
                  </a:rPr>
                  <a:t>α|0⟩ + β|1⟩</a:t>
                </a:r>
                <a:r>
                  <a:rPr lang="en-US" dirty="0">
                    <a:solidFill>
                      <a:schemeClr val="tx1">
                        <a:lumMod val="50000"/>
                      </a:schemeClr>
                    </a:solidFill>
                    <a:latin typeface="Times New Roman" panose="02020603050405020304" pitchFamily="18" charset="0"/>
                    <a:cs typeface="Times New Roman" panose="02020603050405020304" pitchFamily="18" charset="0"/>
                  </a:rPr>
                  <a:t>. </a:t>
                </a:r>
              </a:p>
              <a:p>
                <a:r>
                  <a:rPr lang="en-US" dirty="0">
                    <a:solidFill>
                      <a:schemeClr val="tx1">
                        <a:lumMod val="50000"/>
                      </a:schemeClr>
                    </a:solidFill>
                    <a:latin typeface="Times New Roman" panose="02020603050405020304" pitchFamily="18" charset="0"/>
                    <a:cs typeface="Times New Roman" panose="02020603050405020304" pitchFamily="18" charset="0"/>
                  </a:rPr>
                  <a:t>The three qubits need to be written together in </a:t>
                </a:r>
                <a:r>
                  <a:rPr lang="en-US" dirty="0" err="1">
                    <a:solidFill>
                      <a:schemeClr val="tx1">
                        <a:lumMod val="50000"/>
                      </a:schemeClr>
                    </a:solidFill>
                    <a:latin typeface="Times New Roman" panose="02020603050405020304" pitchFamily="18" charset="0"/>
                    <a:cs typeface="Times New Roman" panose="02020603050405020304" pitchFamily="18" charset="0"/>
                  </a:rPr>
                  <a:t>ket</a:t>
                </a:r>
                <a:r>
                  <a:rPr lang="en-US" dirty="0">
                    <a:solidFill>
                      <a:schemeClr val="tx1">
                        <a:lumMod val="50000"/>
                      </a:schemeClr>
                    </a:solidFill>
                    <a:latin typeface="Times New Roman" panose="02020603050405020304" pitchFamily="18" charset="0"/>
                    <a:cs typeface="Times New Roman" panose="02020603050405020304" pitchFamily="18" charset="0"/>
                  </a:rPr>
                  <a:t> notation by multiplying the qubit to be teleported by the entangled Bell state. The product is: </a:t>
                </a:r>
              </a:p>
              <a:p>
                <a:pPr marL="76200" indent="0" algn="ctr">
                  <a:lnSpc>
                    <a:spcPct val="150000"/>
                  </a:lnSpc>
                  <a:buNone/>
                </a:pPr>
                <a:r>
                  <a:rPr lang="el-GR" dirty="0">
                    <a:solidFill>
                      <a:schemeClr val="tx1">
                        <a:lumMod val="50000"/>
                      </a:schemeClr>
                    </a:solidFill>
                    <a:latin typeface="Times New Roman" panose="02020603050405020304" pitchFamily="18" charset="0"/>
                    <a:cs typeface="Times New Roman" panose="02020603050405020304" pitchFamily="18" charset="0"/>
                  </a:rPr>
                  <a:t>α|0⟩ + β|1⟩</a:t>
                </a:r>
                <a:r>
                  <a:rPr lang="en-US"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i="1">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n-US" i="1">
                                <a:solidFill>
                                  <a:schemeClr val="tx1">
                                    <a:lumMod val="50000"/>
                                  </a:schemeClr>
                                </a:solidFill>
                                <a:latin typeface="Cambria Math" panose="02040503050406030204" pitchFamily="18" charset="0"/>
                                <a:cs typeface="Times New Roman" panose="02020603050405020304" pitchFamily="18" charset="0"/>
                              </a:rPr>
                            </m:ctrlPr>
                          </m:radPr>
                          <m:deg/>
                          <m:e>
                            <m:r>
                              <a:rPr lang="en-US" i="1">
                                <a:solidFill>
                                  <a:schemeClr val="tx1">
                                    <a:lumMod val="50000"/>
                                  </a:schemeClr>
                                </a:solidFill>
                                <a:latin typeface="Cambria Math" panose="02040503050406030204" pitchFamily="18" charset="0"/>
                                <a:cs typeface="Times New Roman" panose="02020603050405020304" pitchFamily="18" charset="0"/>
                              </a:rPr>
                              <m:t>2</m:t>
                            </m:r>
                          </m:e>
                        </m:rad>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 + |1</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i="1">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n-US" i="1">
                                <a:solidFill>
                                  <a:schemeClr val="tx1">
                                    <a:lumMod val="50000"/>
                                  </a:schemeClr>
                                </a:solidFill>
                                <a:latin typeface="Cambria Math" panose="02040503050406030204" pitchFamily="18" charset="0"/>
                                <a:cs typeface="Times New Roman" panose="02020603050405020304" pitchFamily="18" charset="0"/>
                              </a:rPr>
                            </m:ctrlPr>
                          </m:radPr>
                          <m:deg/>
                          <m:e>
                            <m:r>
                              <a:rPr lang="en-US" i="1">
                                <a:solidFill>
                                  <a:schemeClr val="tx1">
                                    <a:lumMod val="50000"/>
                                  </a:schemeClr>
                                </a:solidFill>
                                <a:latin typeface="Cambria Math" panose="02040503050406030204" pitchFamily="18" charset="0"/>
                                <a:cs typeface="Times New Roman" panose="02020603050405020304" pitchFamily="18" charset="0"/>
                              </a:rPr>
                              <m:t>2</m:t>
                            </m:r>
                          </m:e>
                        </m:rad>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α|0</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 + α|0</a:t>
                </a:r>
                <a:r>
                  <a:rPr lang="en-US" dirty="0">
                    <a:solidFill>
                      <a:schemeClr val="tx1">
                        <a:lumMod val="50000"/>
                      </a:schemeClr>
                    </a:solidFill>
                    <a:latin typeface="Times New Roman" panose="02020603050405020304" pitchFamily="18" charset="0"/>
                    <a:cs typeface="Times New Roman" panose="02020603050405020304" pitchFamily="18" charset="0"/>
                  </a:rPr>
                  <a:t>11</a:t>
                </a:r>
                <a:r>
                  <a:rPr lang="el-GR" dirty="0">
                    <a:solidFill>
                      <a:schemeClr val="tx1">
                        <a:lumMod val="50000"/>
                      </a:schemeClr>
                    </a:solidFill>
                    <a:latin typeface="Times New Roman" panose="02020603050405020304" pitchFamily="18" charset="0"/>
                    <a:cs typeface="Times New Roman" panose="02020603050405020304" pitchFamily="18" charset="0"/>
                  </a:rPr>
                  <a:t>⟩ + β|1</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r>
                  <a:rPr lang="el-GR" dirty="0">
                    <a:solidFill>
                      <a:schemeClr val="tx1">
                        <a:lumMod val="50000"/>
                      </a:schemeClr>
                    </a:solidFill>
                    <a:latin typeface="Times New Roman" panose="02020603050405020304" pitchFamily="18" charset="0"/>
                    <a:cs typeface="Times New Roman" panose="02020603050405020304" pitchFamily="18" charset="0"/>
                  </a:rPr>
                  <a:t>β|1</a:t>
                </a:r>
                <a:r>
                  <a:rPr lang="en-US" dirty="0">
                    <a:solidFill>
                      <a:schemeClr val="tx1">
                        <a:lumMod val="50000"/>
                      </a:schemeClr>
                    </a:solidFill>
                    <a:latin typeface="Times New Roman" panose="02020603050405020304" pitchFamily="18" charset="0"/>
                    <a:cs typeface="Times New Roman" panose="02020603050405020304" pitchFamily="18" charset="0"/>
                  </a:rPr>
                  <a:t>11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a:t>
                </a:r>
              </a:p>
              <a:p>
                <a:r>
                  <a:rPr lang="en-US" dirty="0">
                    <a:solidFill>
                      <a:schemeClr val="tx1">
                        <a:lumMod val="50000"/>
                      </a:schemeClr>
                    </a:solidFill>
                    <a:latin typeface="Times New Roman" panose="02020603050405020304" pitchFamily="18" charset="0"/>
                    <a:cs typeface="Times New Roman" panose="02020603050405020304" pitchFamily="18" charset="0"/>
                  </a:rPr>
                  <a:t>Next, we apply a CNOT gate using the first qubit in Eq. (8.2) as the control and the second as the target. </a:t>
                </a:r>
              </a:p>
              <a:p>
                <a:pPr marL="76200" indent="0" algn="ctr">
                  <a:lnSpc>
                    <a:spcPct val="150000"/>
                  </a:lnSpc>
                  <a:buNone/>
                </a:pP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n-US" i="1">
                                <a:solidFill>
                                  <a:schemeClr val="tx1">
                                    <a:lumMod val="50000"/>
                                  </a:schemeClr>
                                </a:solidFill>
                                <a:latin typeface="Cambria Math" panose="02040503050406030204" pitchFamily="18" charset="0"/>
                                <a:cs typeface="Times New Roman" panose="02020603050405020304" pitchFamily="18" charset="0"/>
                              </a:rPr>
                            </m:ctrlPr>
                          </m:radPr>
                          <m:deg/>
                          <m:e>
                            <m:r>
                              <a:rPr lang="en-US">
                                <a:solidFill>
                                  <a:schemeClr val="tx1">
                                    <a:lumMod val="50000"/>
                                  </a:schemeClr>
                                </a:solidFill>
                                <a:latin typeface="Cambria Math" panose="02040503050406030204" pitchFamily="18" charset="0"/>
                                <a:cs typeface="Times New Roman" panose="02020603050405020304" pitchFamily="18" charset="0"/>
                              </a:rPr>
                              <m:t>2</m:t>
                            </m:r>
                          </m:e>
                        </m:rad>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α|0</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 + α|0</a:t>
                </a:r>
                <a:r>
                  <a:rPr lang="en-US" dirty="0">
                    <a:solidFill>
                      <a:schemeClr val="tx1">
                        <a:lumMod val="50000"/>
                      </a:schemeClr>
                    </a:solidFill>
                    <a:latin typeface="Times New Roman" panose="02020603050405020304" pitchFamily="18" charset="0"/>
                    <a:cs typeface="Times New Roman" panose="02020603050405020304" pitchFamily="18" charset="0"/>
                  </a:rPr>
                  <a:t>11</a:t>
                </a:r>
                <a:r>
                  <a:rPr lang="el-GR" dirty="0">
                    <a:solidFill>
                      <a:schemeClr val="tx1">
                        <a:lumMod val="50000"/>
                      </a:schemeClr>
                    </a:solidFill>
                    <a:latin typeface="Times New Roman" panose="02020603050405020304" pitchFamily="18" charset="0"/>
                    <a:cs typeface="Times New Roman" panose="02020603050405020304" pitchFamily="18" charset="0"/>
                  </a:rPr>
                  <a:t>⟩ + β|1</a:t>
                </a:r>
                <a:r>
                  <a:rPr lang="en-US" dirty="0">
                    <a:solidFill>
                      <a:schemeClr val="tx1">
                        <a:lumMod val="50000"/>
                      </a:schemeClr>
                    </a:solidFill>
                    <a:latin typeface="Times New Roman" panose="02020603050405020304" pitchFamily="18" charset="0"/>
                    <a:cs typeface="Times New Roman" panose="02020603050405020304" pitchFamily="18" charset="0"/>
                  </a:rPr>
                  <a:t>10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r>
                  <a:rPr lang="el-GR" dirty="0">
                    <a:solidFill>
                      <a:schemeClr val="tx1">
                        <a:lumMod val="50000"/>
                      </a:schemeClr>
                    </a:solidFill>
                    <a:latin typeface="Times New Roman" panose="02020603050405020304" pitchFamily="18" charset="0"/>
                    <a:cs typeface="Times New Roman" panose="02020603050405020304" pitchFamily="18" charset="0"/>
                  </a:rPr>
                  <a:t>β|1</a:t>
                </a:r>
                <a:r>
                  <a:rPr lang="en-US" dirty="0">
                    <a:solidFill>
                      <a:schemeClr val="tx1">
                        <a:lumMod val="50000"/>
                      </a:schemeClr>
                    </a:solidFill>
                    <a:latin typeface="Times New Roman" panose="02020603050405020304" pitchFamily="18" charset="0"/>
                    <a:cs typeface="Times New Roman" panose="02020603050405020304" pitchFamily="18" charset="0"/>
                  </a:rPr>
                  <a:t>01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a:t>
                </a: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buNone/>
                </a:pPr>
                <a:endParaRPr lang="en-US" sz="2800" dirty="0">
                  <a:solidFill>
                    <a:schemeClr val="tx1">
                      <a:lumMod val="50000"/>
                    </a:schemeClr>
                  </a:solidFill>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F3ADC991-BBEB-8A06-2380-DB2CB181C82B}"/>
                  </a:ext>
                </a:extLst>
              </p:cNvPr>
              <p:cNvSpPr>
                <a:spLocks noGrp="1" noRot="1" noChangeAspect="1" noMove="1" noResize="1" noEditPoints="1" noAdjustHandles="1" noChangeArrowheads="1" noChangeShapeType="1" noTextEdit="1"/>
              </p:cNvSpPr>
              <p:nvPr>
                <p:ph type="body" idx="1"/>
              </p:nvPr>
            </p:nvSpPr>
            <p:spPr>
              <a:xfrm>
                <a:off x="952500" y="964274"/>
                <a:ext cx="10287000" cy="4929451"/>
              </a:xfrm>
              <a:blipFill>
                <a:blip r:embed="rId2"/>
                <a:stretch>
                  <a:fillRect l="-369" r="-369" b="-1282"/>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034DC3E-32DA-DFDD-13D2-A870A24655A2}"/>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FC11C181-1619-9585-7BDD-ACE5F6F44C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2247802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0A6F82C-88B8-B3F1-A8CC-96B35F75A506}"/>
                  </a:ext>
                </a:extLst>
              </p:cNvPr>
              <p:cNvSpPr>
                <a:spLocks noGrp="1"/>
              </p:cNvSpPr>
              <p:nvPr>
                <p:ph type="body" idx="1"/>
              </p:nvPr>
            </p:nvSpPr>
            <p:spPr>
              <a:xfrm>
                <a:off x="950975" y="1320800"/>
                <a:ext cx="10822717" cy="4426798"/>
              </a:xfrm>
            </p:spPr>
            <p:txBody>
              <a:bodyPr/>
              <a:lstStyle/>
              <a:p>
                <a:pPr marL="76200" indent="0">
                  <a:buNone/>
                </a:pPr>
                <a:r>
                  <a:rPr lang="en-US" sz="2800" b="1" dirty="0">
                    <a:solidFill>
                      <a:schemeClr val="accent1"/>
                    </a:solidFill>
                    <a:latin typeface="Times New Roman" panose="02020603050405020304" pitchFamily="18" charset="0"/>
                    <a:cs typeface="Times New Roman" panose="02020603050405020304" pitchFamily="18" charset="0"/>
                  </a:rPr>
                  <a:t>Step</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2:</a:t>
                </a:r>
                <a:endParaRPr lang="en-US" sz="2800"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After this, we apply a Hadamard gate to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the three-qubit state is:</a:t>
                </a:r>
              </a:p>
              <a:p>
                <a:pPr marL="76200" indent="0" algn="ctr">
                  <a:lnSpc>
                    <a:spcPct val="150000"/>
                  </a:lnSpc>
                  <a:buNone/>
                </a:pP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a:solidFill>
                              <a:schemeClr val="tx1">
                                <a:lumMod val="50000"/>
                              </a:schemeClr>
                            </a:solidFill>
                            <a:latin typeface="Cambria Math" panose="02040503050406030204" pitchFamily="18" charset="0"/>
                            <a:cs typeface="Times New Roman" panose="02020603050405020304" pitchFamily="18" charset="0"/>
                          </a:rPr>
                          <m:t>1</m:t>
                        </m:r>
                      </m:num>
                      <m:den>
                        <m:r>
                          <a:rPr lang="en-US" b="0" i="1" smtClean="0">
                            <a:solidFill>
                              <a:schemeClr val="tx1">
                                <a:lumMod val="50000"/>
                              </a:schemeClr>
                            </a:solidFill>
                            <a:latin typeface="Cambria Math" panose="02040503050406030204" pitchFamily="18" charset="0"/>
                            <a:cs typeface="Times New Roman" panose="02020603050405020304" pitchFamily="18" charset="0"/>
                          </a:rPr>
                          <m:t>2</m:t>
                        </m:r>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 + 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11</a:t>
                </a:r>
                <a:r>
                  <a:rPr lang="el-GR" dirty="0">
                    <a:solidFill>
                      <a:schemeClr val="tx1">
                        <a:lumMod val="50000"/>
                      </a:schemeClr>
                    </a:solidFill>
                    <a:latin typeface="Times New Roman" panose="02020603050405020304" pitchFamily="18" charset="0"/>
                    <a:cs typeface="Times New Roman" panose="02020603050405020304" pitchFamily="18" charset="0"/>
                  </a:rPr>
                  <a:t>⟩ + β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|1</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r>
                  <a:rPr lang="el-GR" dirty="0">
                    <a:solidFill>
                      <a:schemeClr val="tx1">
                        <a:lumMod val="50000"/>
                      </a:schemeClr>
                    </a:solidFill>
                    <a:latin typeface="Times New Roman" panose="02020603050405020304" pitchFamily="18" charset="0"/>
                    <a:cs typeface="Times New Roman" panose="02020603050405020304" pitchFamily="18" charset="0"/>
                  </a:rPr>
                  <a:t>β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01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a:t>
                </a:r>
                <a:endParaRPr lang="en-US" b="1" i="1" dirty="0">
                  <a:solidFill>
                    <a:schemeClr val="tx1">
                      <a:lumMod val="50000"/>
                    </a:schemeClr>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tx1">
                        <a:lumMod val="50000"/>
                      </a:schemeClr>
                    </a:solidFill>
                    <a:latin typeface="Times New Roman" panose="02020603050405020304" pitchFamily="18" charset="0"/>
                    <a:cs typeface="Times New Roman" panose="02020603050405020304" pitchFamily="18" charset="0"/>
                  </a:rPr>
                  <a:t>Next, distribute the product of qubits throughout the above equation to find:</a:t>
                </a:r>
                <a:br>
                  <a:rPr lang="en-US" dirty="0"/>
                </a:b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a:solidFill>
                              <a:schemeClr val="tx1">
                                <a:lumMod val="50000"/>
                              </a:schemeClr>
                            </a:solidFill>
                            <a:latin typeface="Cambria Math" panose="02040503050406030204" pitchFamily="18" charset="0"/>
                            <a:cs typeface="Times New Roman" panose="02020603050405020304" pitchFamily="18" charset="0"/>
                          </a:rPr>
                          <m:t>1</m:t>
                        </m:r>
                      </m:num>
                      <m:den>
                        <m:r>
                          <a:rPr lang="en-US" i="1">
                            <a:solidFill>
                              <a:schemeClr val="tx1">
                                <a:lumMod val="50000"/>
                              </a:schemeClr>
                            </a:solidFill>
                            <a:latin typeface="Cambria Math" panose="02040503050406030204" pitchFamily="18" charset="0"/>
                            <a:cs typeface="Times New Roman" panose="02020603050405020304" pitchFamily="18" charset="0"/>
                          </a:rPr>
                          <m:t>2</m:t>
                        </m:r>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 |</a:t>
                </a:r>
                <a:r>
                  <a:rPr lang="en-US" dirty="0">
                    <a:solidFill>
                      <a:schemeClr val="tx1">
                        <a:lumMod val="50000"/>
                      </a:schemeClr>
                    </a:solidFill>
                    <a:latin typeface="Times New Roman" panose="02020603050405020304" pitchFamily="18" charset="0"/>
                    <a:cs typeface="Times New Roman" panose="02020603050405020304" pitchFamily="18" charset="0"/>
                  </a:rPr>
                  <a:t>100</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 |</a:t>
                </a:r>
                <a:r>
                  <a:rPr lang="en-US" dirty="0">
                    <a:solidFill>
                      <a:schemeClr val="tx1">
                        <a:lumMod val="50000"/>
                      </a:schemeClr>
                    </a:solidFill>
                    <a:latin typeface="Times New Roman" panose="02020603050405020304" pitchFamily="18" charset="0"/>
                    <a:cs typeface="Times New Roman" panose="02020603050405020304" pitchFamily="18" charset="0"/>
                  </a:rPr>
                  <a:t>011</a:t>
                </a:r>
                <a:r>
                  <a:rPr lang="el-GR" dirty="0">
                    <a:solidFill>
                      <a:schemeClr val="tx1">
                        <a:lumMod val="50000"/>
                      </a:schemeClr>
                    </a:solidFill>
                    <a:latin typeface="Times New Roman" panose="02020603050405020304" pitchFamily="18" charset="0"/>
                    <a:cs typeface="Times New Roman" panose="02020603050405020304" pitchFamily="18" charset="0"/>
                  </a:rPr>
                  <a:t>⟩ + 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111</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β |</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1</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r>
                  <a:rPr lang="el-GR" dirty="0">
                    <a:solidFill>
                      <a:schemeClr val="tx1">
                        <a:lumMod val="50000"/>
                      </a:schemeClr>
                    </a:solidFill>
                    <a:latin typeface="Times New Roman" panose="02020603050405020304" pitchFamily="18" charset="0"/>
                    <a:cs typeface="Times New Roman" panose="02020603050405020304" pitchFamily="18" charset="0"/>
                  </a:rPr>
                  <a:t>β |</a:t>
                </a:r>
                <a:r>
                  <a:rPr lang="en-US" dirty="0">
                    <a:solidFill>
                      <a:schemeClr val="tx1">
                        <a:lumMod val="50000"/>
                      </a:schemeClr>
                    </a:solidFill>
                    <a:latin typeface="Times New Roman" panose="02020603050405020304" pitchFamily="18" charset="0"/>
                    <a:cs typeface="Times New Roman" panose="02020603050405020304" pitchFamily="18" charset="0"/>
                  </a:rPr>
                  <a:t>110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 β|</a:t>
                </a:r>
                <a:r>
                  <a:rPr lang="en-US" dirty="0">
                    <a:solidFill>
                      <a:schemeClr val="tx1">
                        <a:lumMod val="50000"/>
                      </a:schemeClr>
                    </a:solidFill>
                    <a:latin typeface="Times New Roman" panose="02020603050405020304" pitchFamily="18" charset="0"/>
                    <a:cs typeface="Times New Roman" panose="02020603050405020304" pitchFamily="18" charset="0"/>
                  </a:rPr>
                  <a:t>001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 </a:t>
                </a:r>
                <a:r>
                  <a:rPr lang="el-GR" dirty="0">
                    <a:solidFill>
                      <a:schemeClr val="tx1">
                        <a:lumMod val="50000"/>
                      </a:schemeClr>
                    </a:solidFill>
                    <a:latin typeface="Times New Roman" panose="02020603050405020304" pitchFamily="18" charset="0"/>
                    <a:cs typeface="Times New Roman" panose="02020603050405020304" pitchFamily="18" charset="0"/>
                  </a:rPr>
                  <a:t>β |</a:t>
                </a:r>
                <a:r>
                  <a:rPr lang="en-US" dirty="0">
                    <a:solidFill>
                      <a:schemeClr val="tx1">
                        <a:lumMod val="50000"/>
                      </a:schemeClr>
                    </a:solidFill>
                    <a:latin typeface="Times New Roman" panose="02020603050405020304" pitchFamily="18" charset="0"/>
                    <a:cs typeface="Times New Roman" panose="02020603050405020304" pitchFamily="18" charset="0"/>
                  </a:rPr>
                  <a:t>101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a:t>
                </a: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p>
            </p:txBody>
          </p:sp>
        </mc:Choice>
        <mc:Fallback xmlns="">
          <p:sp>
            <p:nvSpPr>
              <p:cNvPr id="2" name="Text Placeholder 1">
                <a:extLst>
                  <a:ext uri="{FF2B5EF4-FFF2-40B4-BE49-F238E27FC236}">
                    <a16:creationId xmlns:a16="http://schemas.microsoft.com/office/drawing/2014/main" id="{10A6F82C-88B8-B3F1-A8CC-96B35F75A506}"/>
                  </a:ext>
                </a:extLst>
              </p:cNvPr>
              <p:cNvSpPr>
                <a:spLocks noGrp="1" noRot="1" noChangeAspect="1" noMove="1" noResize="1" noEditPoints="1" noAdjustHandles="1" noChangeArrowheads="1" noChangeShapeType="1" noTextEdit="1"/>
              </p:cNvSpPr>
              <p:nvPr>
                <p:ph type="body" idx="1"/>
              </p:nvPr>
            </p:nvSpPr>
            <p:spPr>
              <a:xfrm>
                <a:off x="950975" y="1320800"/>
                <a:ext cx="10822717" cy="4426798"/>
              </a:xfrm>
              <a:blipFill>
                <a:blip r:embed="rId2"/>
                <a:stretch>
                  <a:fillRect l="-352"/>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F9491108-9312-B20C-39CE-01C5E377EC2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45F5C849-82B1-487A-8948-5CE63F39C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164358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A01621-B6DB-2D26-E25A-5A998D87CFE0}"/>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1889B5D-DBD7-DB71-1EE9-8C1E3748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3" name="Picture 2" descr="Graphical user interface, application&#10;&#10;Description automatically generated">
            <a:extLst>
              <a:ext uri="{FF2B5EF4-FFF2-40B4-BE49-F238E27FC236}">
                <a16:creationId xmlns:a16="http://schemas.microsoft.com/office/drawing/2014/main" id="{F6777834-B7F9-FFF1-1A71-290DC31E22DB}"/>
              </a:ext>
            </a:extLst>
          </p:cNvPr>
          <p:cNvPicPr>
            <a:picLocks noChangeAspect="1"/>
          </p:cNvPicPr>
          <p:nvPr/>
        </p:nvPicPr>
        <p:blipFill>
          <a:blip r:embed="rId3"/>
          <a:stretch>
            <a:fillRect/>
          </a:stretch>
        </p:blipFill>
        <p:spPr>
          <a:xfrm>
            <a:off x="1115966" y="818147"/>
            <a:ext cx="9593363" cy="5397539"/>
          </a:xfrm>
          <a:prstGeom prst="rect">
            <a:avLst/>
          </a:prstGeom>
        </p:spPr>
      </p:pic>
    </p:spTree>
    <p:extLst>
      <p:ext uri="{BB962C8B-B14F-4D97-AF65-F5344CB8AC3E}">
        <p14:creationId xmlns:p14="http://schemas.microsoft.com/office/powerpoint/2010/main" val="492184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10A6F82C-88B8-B3F1-A8CC-96B35F75A506}"/>
                  </a:ext>
                </a:extLst>
              </p:cNvPr>
              <p:cNvSpPr>
                <a:spLocks noGrp="1"/>
              </p:cNvSpPr>
              <p:nvPr>
                <p:ph type="body" idx="1"/>
              </p:nvPr>
            </p:nvSpPr>
            <p:spPr>
              <a:xfrm>
                <a:off x="950976" y="1011311"/>
                <a:ext cx="10822717" cy="4812714"/>
              </a:xfrm>
            </p:spPr>
            <p:txBody>
              <a:bodyPr/>
              <a:lstStyle/>
              <a:p>
                <a:pPr marL="76200" indent="0">
                  <a:buNone/>
                </a:pPr>
                <a:r>
                  <a:rPr lang="en-US" sz="2800" b="1" dirty="0">
                    <a:solidFill>
                      <a:schemeClr val="accent1"/>
                    </a:solidFill>
                    <a:latin typeface="Times New Roman" panose="02020603050405020304" pitchFamily="18" charset="0"/>
                    <a:cs typeface="Times New Roman" panose="02020603050405020304" pitchFamily="18" charset="0"/>
                  </a:rPr>
                  <a:t>Step</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3:</a:t>
                </a:r>
              </a:p>
              <a:p>
                <a:r>
                  <a:rPr lang="en-US" altLang="zh-CN" dirty="0">
                    <a:solidFill>
                      <a:schemeClr val="tx1">
                        <a:lumMod val="50000"/>
                      </a:schemeClr>
                    </a:solidFill>
                    <a:latin typeface="Times New Roman" panose="02020603050405020304" pitchFamily="18" charset="0"/>
                    <a:cs typeface="Times New Roman" panose="02020603050405020304" pitchFamily="18" charset="0"/>
                  </a:rPr>
                  <a:t>C</a:t>
                </a:r>
                <a:r>
                  <a:rPr lang="en-US" dirty="0">
                    <a:solidFill>
                      <a:schemeClr val="tx1">
                        <a:lumMod val="50000"/>
                      </a:schemeClr>
                    </a:solidFill>
                    <a:latin typeface="Times New Roman" panose="02020603050405020304" pitchFamily="18" charset="0"/>
                    <a:cs typeface="Times New Roman" panose="02020603050405020304" pitchFamily="18" charset="0"/>
                  </a:rPr>
                  <a:t>ombine like-terms based on the first two qubits to get </a:t>
                </a:r>
              </a:p>
              <a:p>
                <a:pPr marL="76200" indent="0" algn="ctr">
                  <a:lnSpc>
                    <a:spcPct val="100000"/>
                  </a:lnSpc>
                  <a:buNone/>
                </a:pPr>
                <a14:m>
                  <m:oMath xmlns:m="http://schemas.openxmlformats.org/officeDocument/2006/math">
                    <m:f>
                      <m:fPr>
                        <m:ctrlPr>
                          <a:rPr lang="en-US" i="1">
                            <a:solidFill>
                              <a:schemeClr val="tx1">
                                <a:lumMod val="50000"/>
                              </a:schemeClr>
                            </a:solidFill>
                            <a:latin typeface="Cambria Math" panose="02040503050406030204" pitchFamily="18" charset="0"/>
                            <a:cs typeface="Times New Roman" panose="02020603050405020304" pitchFamily="18" charset="0"/>
                          </a:rPr>
                        </m:ctrlPr>
                      </m:fPr>
                      <m:num>
                        <m:r>
                          <a:rPr lang="en-US">
                            <a:solidFill>
                              <a:schemeClr val="tx1">
                                <a:lumMod val="50000"/>
                              </a:schemeClr>
                            </a:solidFill>
                            <a:latin typeface="Cambria Math" panose="02040503050406030204" pitchFamily="18" charset="0"/>
                            <a:cs typeface="Times New Roman" panose="02020603050405020304" pitchFamily="18" charset="0"/>
                          </a:rPr>
                          <m:t>1</m:t>
                        </m:r>
                      </m:num>
                      <m:den>
                        <m:r>
                          <a:rPr lang="en-US" i="1">
                            <a:solidFill>
                              <a:schemeClr val="tx1">
                                <a:lumMod val="50000"/>
                              </a:schemeClr>
                            </a:solidFill>
                            <a:latin typeface="Cambria Math" panose="02040503050406030204" pitchFamily="18" charset="0"/>
                            <a:cs typeface="Times New Roman" panose="02020603050405020304" pitchFamily="18" charset="0"/>
                          </a:rPr>
                          <m:t>2</m:t>
                        </m:r>
                      </m:den>
                    </m:f>
                  </m:oMath>
                </a14:m>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00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β</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buNone/>
                </a:pP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10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β</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buNone/>
                </a:pP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01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β</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p>
              <a:p>
                <a:pPr marL="76200" indent="0" algn="ctr">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11</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α</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1</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β</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0</a:t>
                </a:r>
                <a:r>
                  <a:rPr lang="el-GR"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a:t>
                </a:r>
                <a:endParaRPr lang="en-US" sz="2800" b="1" i="1"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Remember that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and qubit </a:t>
                </a:r>
                <a:r>
                  <a:rPr lang="en-US" b="1" i="1" dirty="0">
                    <a:solidFill>
                      <a:schemeClr val="tx1">
                        <a:lumMod val="50000"/>
                      </a:schemeClr>
                    </a:solidFill>
                    <a:latin typeface="Times New Roman" panose="02020603050405020304" pitchFamily="18" charset="0"/>
                    <a:cs typeface="Times New Roman" panose="02020603050405020304" pitchFamily="18" charset="0"/>
                  </a:rPr>
                  <a:t>A </a:t>
                </a:r>
                <a:r>
                  <a:rPr lang="en-US" dirty="0">
                    <a:solidFill>
                      <a:schemeClr val="tx1">
                        <a:lumMod val="50000"/>
                      </a:schemeClr>
                    </a:solidFill>
                    <a:latin typeface="Times New Roman" panose="02020603050405020304" pitchFamily="18" charset="0"/>
                    <a:cs typeface="Times New Roman" panose="02020603050405020304" pitchFamily="18" charset="0"/>
                  </a:rPr>
                  <a:t>(the first two) are the ones that belong to Alice. We see that the state of Bob’s qubit </a:t>
                </a:r>
                <a:r>
                  <a:rPr lang="en-US" b="1" i="1" dirty="0">
                    <a:solidFill>
                      <a:schemeClr val="tx1">
                        <a:lumMod val="50000"/>
                      </a:schemeClr>
                    </a:solidFill>
                    <a:latin typeface="Times New Roman" panose="02020603050405020304" pitchFamily="18" charset="0"/>
                    <a:cs typeface="Times New Roman" panose="02020603050405020304" pitchFamily="18" charset="0"/>
                  </a:rPr>
                  <a:t>B</a:t>
                </a:r>
                <a:r>
                  <a:rPr lang="en-US" dirty="0">
                    <a:solidFill>
                      <a:schemeClr val="tx1">
                        <a:lumMod val="50000"/>
                      </a:schemeClr>
                    </a:solidFill>
                    <a:latin typeface="Times New Roman" panose="02020603050405020304" pitchFamily="18" charset="0"/>
                    <a:cs typeface="Times New Roman" panose="02020603050405020304" pitchFamily="18" charset="0"/>
                  </a:rPr>
                  <a:t> has changed by applying the CNOT and Hadamard gates to Alice’s qubits. As can be seen in the above equation, Bob’s qubit is currently in one of four possible superposition states.</a:t>
                </a:r>
                <a:endParaRPr lang="en-US" dirty="0"/>
              </a:p>
            </p:txBody>
          </p:sp>
        </mc:Choice>
        <mc:Fallback>
          <p:sp>
            <p:nvSpPr>
              <p:cNvPr id="2" name="Text Placeholder 1">
                <a:extLst>
                  <a:ext uri="{FF2B5EF4-FFF2-40B4-BE49-F238E27FC236}">
                    <a16:creationId xmlns:a16="http://schemas.microsoft.com/office/drawing/2014/main" id="{10A6F82C-88B8-B3F1-A8CC-96B35F75A506}"/>
                  </a:ext>
                </a:extLst>
              </p:cNvPr>
              <p:cNvSpPr>
                <a:spLocks noGrp="1" noRot="1" noChangeAspect="1" noMove="1" noResize="1" noEditPoints="1" noAdjustHandles="1" noChangeArrowheads="1" noChangeShapeType="1" noTextEdit="1"/>
              </p:cNvSpPr>
              <p:nvPr>
                <p:ph type="body" idx="1"/>
              </p:nvPr>
            </p:nvSpPr>
            <p:spPr>
              <a:xfrm>
                <a:off x="950976" y="1011311"/>
                <a:ext cx="10822717" cy="4812714"/>
              </a:xfrm>
              <a:blipFill>
                <a:blip r:embed="rId2"/>
                <a:stretch>
                  <a:fillRect l="-352" r="-1407" b="-263"/>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F9491108-9312-B20C-39CE-01C5E377EC2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45F5C849-82B1-487A-8948-5CE63F39C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897951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9C92A-3B7F-D570-1FC7-D9CA5BDFBA8E}"/>
              </a:ext>
            </a:extLst>
          </p:cNvPr>
          <p:cNvSpPr>
            <a:spLocks noGrp="1"/>
          </p:cNvSpPr>
          <p:nvPr>
            <p:ph type="body" idx="1"/>
          </p:nvPr>
        </p:nvSpPr>
        <p:spPr>
          <a:xfrm>
            <a:off x="1001339" y="818147"/>
            <a:ext cx="10287000" cy="5090284"/>
          </a:xfrm>
        </p:spPr>
        <p:txBody>
          <a:bodyPr/>
          <a:lstStyle/>
          <a:p>
            <a:pPr marL="76200" indent="0">
              <a:buNone/>
            </a:pPr>
            <a:r>
              <a:rPr lang="en-US" sz="2800" b="1" dirty="0">
                <a:solidFill>
                  <a:schemeClr val="accent1"/>
                </a:solidFill>
                <a:latin typeface="Times New Roman" panose="02020603050405020304" pitchFamily="18" charset="0"/>
                <a:cs typeface="Times New Roman" panose="02020603050405020304" pitchFamily="18" charset="0"/>
              </a:rPr>
              <a:t>Step</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4:</a:t>
            </a:r>
            <a:endParaRPr lang="en-US" sz="2800" dirty="0">
              <a:solidFill>
                <a:schemeClr val="tx1">
                  <a:lumMod val="5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solidFill>
                  <a:schemeClr val="tx1">
                    <a:lumMod val="50000"/>
                  </a:schemeClr>
                </a:solidFill>
                <a:latin typeface="Times New Roman" panose="02020603050405020304" pitchFamily="18" charset="0"/>
                <a:cs typeface="Times New Roman" panose="02020603050405020304" pitchFamily="18" charset="0"/>
              </a:rPr>
              <a:t>Bob, on receiving the bits from Alice, knows he can obtain the original state |</a:t>
            </a:r>
            <a:r>
              <a:rPr lang="el-GR" dirty="0">
                <a:solidFill>
                  <a:schemeClr val="tx1">
                    <a:lumMod val="50000"/>
                  </a:schemeClr>
                </a:solidFill>
                <a:latin typeface="Times New Roman" panose="02020603050405020304" pitchFamily="18" charset="0"/>
                <a:cs typeface="Times New Roman" panose="02020603050405020304" pitchFamily="18" charset="0"/>
              </a:rPr>
              <a:t>ψ⟩ </a:t>
            </a:r>
            <a:r>
              <a:rPr lang="en-US" dirty="0">
                <a:solidFill>
                  <a:schemeClr val="tx1">
                    <a:lumMod val="50000"/>
                  </a:schemeClr>
                </a:solidFill>
                <a:latin typeface="Times New Roman" panose="02020603050405020304" pitchFamily="18" charset="0"/>
                <a:cs typeface="Times New Roman" panose="02020603050405020304" pitchFamily="18" charset="0"/>
              </a:rPr>
              <a:t>by applying appropriate transformations on his qubit that was once part of the entangled pair.</a:t>
            </a:r>
          </a:p>
          <a:p>
            <a:r>
              <a:rPr lang="en-US" dirty="0">
                <a:solidFill>
                  <a:schemeClr val="tx1">
                    <a:lumMod val="50000"/>
                  </a:schemeClr>
                </a:solidFill>
                <a:latin typeface="Times New Roman" panose="02020603050405020304" pitchFamily="18" charset="0"/>
                <a:cs typeface="Times New Roman" panose="02020603050405020304" pitchFamily="18" charset="0"/>
              </a:rPr>
              <a:t>The transformations he needs to apply are:</a:t>
            </a: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schemeClr>
                </a:solidFill>
                <a:latin typeface="Times New Roman" panose="02020603050405020304" pitchFamily="18" charset="0"/>
                <a:cs typeface="Times New Roman" panose="02020603050405020304" pitchFamily="18" charset="0"/>
              </a:rPr>
              <a:t>After this step Bob will have successfully reconstructed Alice's state.</a:t>
            </a:r>
            <a:br>
              <a:rPr lang="en-US" dirty="0"/>
            </a:br>
            <a:endParaRPr lang="en-US" dirty="0"/>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schemeClr>
              </a:solidFill>
              <a:latin typeface="Times New Roman" panose="02020603050405020304" pitchFamily="18"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E854E1E8-AA32-866C-C74C-3C959A7EAEF2}"/>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9380E2FA-93D3-94E8-3FE7-826DDED22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pic>
        <p:nvPicPr>
          <p:cNvPr id="8" name="Picture 7" descr="Table&#10;&#10;Description automatically generated">
            <a:extLst>
              <a:ext uri="{FF2B5EF4-FFF2-40B4-BE49-F238E27FC236}">
                <a16:creationId xmlns:a16="http://schemas.microsoft.com/office/drawing/2014/main" id="{450FE868-2B32-DF00-9EBE-DBEF2B744173}"/>
              </a:ext>
            </a:extLst>
          </p:cNvPr>
          <p:cNvPicPr>
            <a:picLocks noChangeAspect="1"/>
          </p:cNvPicPr>
          <p:nvPr/>
        </p:nvPicPr>
        <p:blipFill>
          <a:blip r:embed="rId3"/>
          <a:stretch>
            <a:fillRect/>
          </a:stretch>
        </p:blipFill>
        <p:spPr>
          <a:xfrm>
            <a:off x="3010064" y="3037418"/>
            <a:ext cx="5605713" cy="2149341"/>
          </a:xfrm>
          <a:prstGeom prst="rect">
            <a:avLst/>
          </a:prstGeom>
        </p:spPr>
      </p:pic>
    </p:spTree>
    <p:extLst>
      <p:ext uri="{BB962C8B-B14F-4D97-AF65-F5344CB8AC3E}">
        <p14:creationId xmlns:p14="http://schemas.microsoft.com/office/powerpoint/2010/main" val="3247464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6582F5-1B07-22CA-FC46-FA3BDB276B29}"/>
              </a:ext>
            </a:extLst>
          </p:cNvPr>
          <p:cNvSpPr>
            <a:spLocks noGrp="1"/>
          </p:cNvSpPr>
          <p:nvPr>
            <p:ph type="body" idx="1"/>
          </p:nvPr>
        </p:nvSpPr>
        <p:spPr>
          <a:xfrm>
            <a:off x="952499" y="1100556"/>
            <a:ext cx="10540805" cy="3260430"/>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Throughout the teleportation process, the original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that has to be teleported does not remain in its original quantum state: </a:t>
            </a:r>
            <a:r>
              <a:rPr lang="el-GR" dirty="0">
                <a:solidFill>
                  <a:schemeClr val="tx1">
                    <a:lumMod val="50000"/>
                  </a:schemeClr>
                </a:solidFill>
                <a:latin typeface="Times New Roman" panose="02020603050405020304" pitchFamily="18" charset="0"/>
                <a:cs typeface="Times New Roman" panose="02020603050405020304" pitchFamily="18" charset="0"/>
              </a:rPr>
              <a:t>α </a:t>
            </a:r>
            <a:r>
              <a:rPr lang="en-US" dirty="0">
                <a:solidFill>
                  <a:schemeClr val="tx1">
                    <a:lumMod val="50000"/>
                  </a:schemeClr>
                </a:solidFill>
                <a:latin typeface="Times New Roman" panose="02020603050405020304" pitchFamily="18" charset="0"/>
                <a:cs typeface="Times New Roman" panose="02020603050405020304" pitchFamily="18" charset="0"/>
              </a:rPr>
              <a:t>|0⟩ + </a:t>
            </a:r>
            <a:r>
              <a:rPr lang="el-GR" dirty="0">
                <a:solidFill>
                  <a:schemeClr val="tx1">
                    <a:lumMod val="50000"/>
                  </a:schemeClr>
                </a:solidFill>
                <a:latin typeface="Times New Roman" panose="02020603050405020304" pitchFamily="18" charset="0"/>
                <a:cs typeface="Times New Roman" panose="02020603050405020304" pitchFamily="18" charset="0"/>
              </a:rPr>
              <a:t>β </a:t>
            </a:r>
            <a:r>
              <a:rPr lang="en-US" dirty="0">
                <a:solidFill>
                  <a:schemeClr val="tx1">
                    <a:lumMod val="50000"/>
                  </a:schemeClr>
                </a:solidFill>
                <a:latin typeface="Times New Roman" panose="02020603050405020304" pitchFamily="18" charset="0"/>
                <a:cs typeface="Times New Roman" panose="02020603050405020304" pitchFamily="18" charset="0"/>
              </a:rPr>
              <a:t>|1⟩. This is because Alice performs a measurement on it during the teleportation protocol.</a:t>
            </a:r>
          </a:p>
          <a:p>
            <a:r>
              <a:rPr lang="en-US" dirty="0">
                <a:solidFill>
                  <a:schemeClr val="tx1">
                    <a:lumMod val="50000"/>
                  </a:schemeClr>
                </a:solidFill>
                <a:latin typeface="Times New Roman" panose="02020603050405020304" pitchFamily="18" charset="0"/>
                <a:cs typeface="Times New Roman" panose="02020603050405020304" pitchFamily="18" charset="0"/>
              </a:rPr>
              <a:t>As a result, there is no copy of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existing at any time, and so teleportation does not contradict the no-cloning theorem. It is important to understand that neither Alice nor Bob know what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’s coefficients </a:t>
            </a:r>
            <a:r>
              <a:rPr lang="el-GR" dirty="0">
                <a:solidFill>
                  <a:schemeClr val="tx1">
                    <a:lumMod val="50000"/>
                  </a:schemeClr>
                </a:solidFill>
                <a:latin typeface="Times New Roman" panose="02020603050405020304" pitchFamily="18" charset="0"/>
                <a:cs typeface="Times New Roman" panose="02020603050405020304" pitchFamily="18" charset="0"/>
              </a:rPr>
              <a:t>α </a:t>
            </a:r>
            <a:r>
              <a:rPr lang="en-US" dirty="0">
                <a:solidFill>
                  <a:schemeClr val="tx1">
                    <a:lumMod val="50000"/>
                  </a:schemeClr>
                </a:solidFill>
                <a:latin typeface="Times New Roman" panose="02020603050405020304" pitchFamily="18" charset="0"/>
                <a:cs typeface="Times New Roman" panose="02020603050405020304" pitchFamily="18" charset="0"/>
              </a:rPr>
              <a:t>or </a:t>
            </a:r>
            <a:r>
              <a:rPr lang="el-GR" dirty="0">
                <a:solidFill>
                  <a:schemeClr val="tx1">
                    <a:lumMod val="50000"/>
                  </a:schemeClr>
                </a:solidFill>
                <a:latin typeface="Times New Roman" panose="02020603050405020304" pitchFamily="18" charset="0"/>
                <a:cs typeface="Times New Roman" panose="02020603050405020304" pitchFamily="18" charset="0"/>
              </a:rPr>
              <a:t>β</a:t>
            </a:r>
            <a:r>
              <a:rPr lang="en-US" dirty="0">
                <a:solidFill>
                  <a:schemeClr val="tx1">
                    <a:lumMod val="50000"/>
                  </a:schemeClr>
                </a:solidFill>
                <a:latin typeface="Times New Roman" panose="02020603050405020304" pitchFamily="18" charset="0"/>
                <a:cs typeface="Times New Roman" panose="02020603050405020304" pitchFamily="18" charset="0"/>
              </a:rPr>
              <a:t> are at any point in the process. All they know is that qubit </a:t>
            </a:r>
            <a:r>
              <a:rPr lang="en-US" b="1" i="1" dirty="0">
                <a:solidFill>
                  <a:schemeClr val="tx1">
                    <a:lumMod val="50000"/>
                  </a:schemeClr>
                </a:solidFill>
                <a:latin typeface="Times New Roman" panose="02020603050405020304" pitchFamily="18" charset="0"/>
                <a:cs typeface="Times New Roman" panose="02020603050405020304" pitchFamily="18" charset="0"/>
              </a:rPr>
              <a:t>S</a:t>
            </a:r>
            <a:r>
              <a:rPr lang="en-US" dirty="0">
                <a:solidFill>
                  <a:schemeClr val="tx1">
                    <a:lumMod val="50000"/>
                  </a:schemeClr>
                </a:solidFill>
                <a:latin typeface="Times New Roman" panose="02020603050405020304" pitchFamily="18" charset="0"/>
                <a:cs typeface="Times New Roman" panose="02020603050405020304" pitchFamily="18" charset="0"/>
              </a:rPr>
              <a:t> has been teleported from Alice to Bob. The full quantum teleportation circuit is illustrated as below:</a:t>
            </a:r>
          </a:p>
          <a:p>
            <a:endParaRPr lang="en-US" dirty="0"/>
          </a:p>
        </p:txBody>
      </p:sp>
      <p:sp>
        <p:nvSpPr>
          <p:cNvPr id="5" name="Text Placeholder 4">
            <a:extLst>
              <a:ext uri="{FF2B5EF4-FFF2-40B4-BE49-F238E27FC236}">
                <a16:creationId xmlns:a16="http://schemas.microsoft.com/office/drawing/2014/main" id="{144DFF7D-A758-E9D8-FCCD-2EA6E8F63713}"/>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E3FD70EB-CE1C-5239-BC62-9F736E5A5A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pic>
        <p:nvPicPr>
          <p:cNvPr id="8" name="Picture 7" descr="A picture containing text, clock&#10;&#10;Description automatically generated">
            <a:extLst>
              <a:ext uri="{FF2B5EF4-FFF2-40B4-BE49-F238E27FC236}">
                <a16:creationId xmlns:a16="http://schemas.microsoft.com/office/drawing/2014/main" id="{5363379A-0222-D869-30E1-F0F66D1D5A26}"/>
              </a:ext>
            </a:extLst>
          </p:cNvPr>
          <p:cNvPicPr>
            <a:picLocks noChangeAspect="1"/>
          </p:cNvPicPr>
          <p:nvPr/>
        </p:nvPicPr>
        <p:blipFill>
          <a:blip r:embed="rId3"/>
          <a:stretch>
            <a:fillRect/>
          </a:stretch>
        </p:blipFill>
        <p:spPr>
          <a:xfrm>
            <a:off x="2479234" y="4065563"/>
            <a:ext cx="8099659" cy="2152357"/>
          </a:xfrm>
          <a:prstGeom prst="rect">
            <a:avLst/>
          </a:prstGeom>
        </p:spPr>
      </p:pic>
    </p:spTree>
    <p:extLst>
      <p:ext uri="{BB962C8B-B14F-4D97-AF65-F5344CB8AC3E}">
        <p14:creationId xmlns:p14="http://schemas.microsoft.com/office/powerpoint/2010/main" val="4191813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3E0E7-FC8D-11BB-6F6B-06E5A1FEFA2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74FC48-6F43-B1CF-9187-43D3F5562E0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0C6AF55-46BC-01D3-3981-601D99BC65C3}"/>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619EFCFE-1BE8-A046-948A-81B74B2AE13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C15D488-1364-AE4F-6895-FCE28CE9FC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B3920EF-94ED-AE06-0D7E-B7F86088D05A}"/>
              </a:ext>
            </a:extLst>
          </p:cNvPr>
          <p:cNvPicPr>
            <a:picLocks noChangeAspect="1"/>
          </p:cNvPicPr>
          <p:nvPr/>
        </p:nvPicPr>
        <p:blipFill>
          <a:blip r:embed="rId2"/>
          <a:stretch>
            <a:fillRect/>
          </a:stretch>
        </p:blipFill>
        <p:spPr>
          <a:xfrm>
            <a:off x="743497" y="1298448"/>
            <a:ext cx="11030196" cy="4595915"/>
          </a:xfrm>
          <a:prstGeom prst="rect">
            <a:avLst/>
          </a:prstGeom>
        </p:spPr>
      </p:pic>
    </p:spTree>
    <p:extLst>
      <p:ext uri="{BB962C8B-B14F-4D97-AF65-F5344CB8AC3E}">
        <p14:creationId xmlns:p14="http://schemas.microsoft.com/office/powerpoint/2010/main" val="2673700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7447B-1A90-2668-EE3D-D6F9391B386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17F722C-CDA1-576E-5B61-68B76632BAE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0FF8774-12CD-4BC1-61C3-21E576042E3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BD4CA322-87F1-2102-AA2B-9F5B49D09A86}"/>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AC006771-8845-9B9E-A553-E88AB925EA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9DEDFD47-76F7-7D0D-FA97-7B66481C9616}"/>
              </a:ext>
            </a:extLst>
          </p:cNvPr>
          <p:cNvPicPr>
            <a:picLocks noChangeAspect="1"/>
          </p:cNvPicPr>
          <p:nvPr/>
        </p:nvPicPr>
        <p:blipFill>
          <a:blip r:embed="rId2"/>
          <a:stretch>
            <a:fillRect/>
          </a:stretch>
        </p:blipFill>
        <p:spPr>
          <a:xfrm>
            <a:off x="1971377" y="818148"/>
            <a:ext cx="9326880" cy="5426549"/>
          </a:xfrm>
          <a:prstGeom prst="rect">
            <a:avLst/>
          </a:prstGeom>
        </p:spPr>
      </p:pic>
    </p:spTree>
    <p:extLst>
      <p:ext uri="{BB962C8B-B14F-4D97-AF65-F5344CB8AC3E}">
        <p14:creationId xmlns:p14="http://schemas.microsoft.com/office/powerpoint/2010/main" val="2797341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7447B-1A90-2668-EE3D-D6F9391B386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17F722C-CDA1-576E-5B61-68B76632BAE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0FF8774-12CD-4BC1-61C3-21E576042E3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BD4CA322-87F1-2102-AA2B-9F5B49D09A86}"/>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AC006771-8845-9B9E-A553-E88AB925EA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B47352A4-8783-BB96-2A36-6594534EC9A0}"/>
              </a:ext>
            </a:extLst>
          </p:cNvPr>
          <p:cNvPicPr>
            <a:picLocks noChangeAspect="1"/>
          </p:cNvPicPr>
          <p:nvPr/>
        </p:nvPicPr>
        <p:blipFill>
          <a:blip r:embed="rId2"/>
          <a:stretch>
            <a:fillRect/>
          </a:stretch>
        </p:blipFill>
        <p:spPr>
          <a:xfrm>
            <a:off x="1553936" y="818147"/>
            <a:ext cx="9326880" cy="5416839"/>
          </a:xfrm>
          <a:prstGeom prst="rect">
            <a:avLst/>
          </a:prstGeom>
        </p:spPr>
      </p:pic>
    </p:spTree>
    <p:extLst>
      <p:ext uri="{BB962C8B-B14F-4D97-AF65-F5344CB8AC3E}">
        <p14:creationId xmlns:p14="http://schemas.microsoft.com/office/powerpoint/2010/main" val="561046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7447B-1A90-2668-EE3D-D6F9391B386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17F722C-CDA1-576E-5B61-68B76632BAE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0FF8774-12CD-4BC1-61C3-21E576042E3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BD4CA322-87F1-2102-AA2B-9F5B49D09A86}"/>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AC006771-8845-9B9E-A553-E88AB925EA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pic>
        <p:nvPicPr>
          <p:cNvPr id="8" name="Picture 7" descr="Text&#10;&#10;Description automatically generated with low confidence">
            <a:extLst>
              <a:ext uri="{FF2B5EF4-FFF2-40B4-BE49-F238E27FC236}">
                <a16:creationId xmlns:a16="http://schemas.microsoft.com/office/drawing/2014/main" id="{64828396-1571-600F-0B18-D6C10388D3E5}"/>
              </a:ext>
            </a:extLst>
          </p:cNvPr>
          <p:cNvPicPr>
            <a:picLocks noChangeAspect="1"/>
          </p:cNvPicPr>
          <p:nvPr/>
        </p:nvPicPr>
        <p:blipFill>
          <a:blip r:embed="rId2"/>
          <a:stretch>
            <a:fillRect/>
          </a:stretch>
        </p:blipFill>
        <p:spPr>
          <a:xfrm>
            <a:off x="1431036" y="92544"/>
            <a:ext cx="9326880" cy="6477528"/>
          </a:xfrm>
          <a:prstGeom prst="rect">
            <a:avLst/>
          </a:prstGeom>
        </p:spPr>
      </p:pic>
    </p:spTree>
    <p:extLst>
      <p:ext uri="{BB962C8B-B14F-4D97-AF65-F5344CB8AC3E}">
        <p14:creationId xmlns:p14="http://schemas.microsoft.com/office/powerpoint/2010/main" val="1605361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7447B-1A90-2668-EE3D-D6F9391B386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17F722C-CDA1-576E-5B61-68B76632BAE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0FF8774-12CD-4BC1-61C3-21E576042E3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BD4CA322-87F1-2102-AA2B-9F5B49D09A86}"/>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AC006771-8845-9B9E-A553-E88AB925EA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pic>
        <p:nvPicPr>
          <p:cNvPr id="9" name="Picture 8" descr="Graphical user interface&#10;&#10;Description automatically generated with medium confidence">
            <a:extLst>
              <a:ext uri="{FF2B5EF4-FFF2-40B4-BE49-F238E27FC236}">
                <a16:creationId xmlns:a16="http://schemas.microsoft.com/office/drawing/2014/main" id="{67910862-26B0-DC70-5D0F-B33A4FD32B9A}"/>
              </a:ext>
            </a:extLst>
          </p:cNvPr>
          <p:cNvPicPr>
            <a:picLocks noChangeAspect="1"/>
          </p:cNvPicPr>
          <p:nvPr/>
        </p:nvPicPr>
        <p:blipFill>
          <a:blip r:embed="rId3"/>
          <a:stretch>
            <a:fillRect/>
          </a:stretch>
        </p:blipFill>
        <p:spPr>
          <a:xfrm>
            <a:off x="2781300" y="16983"/>
            <a:ext cx="6629400" cy="6770451"/>
          </a:xfrm>
          <a:prstGeom prst="rect">
            <a:avLst/>
          </a:prstGeom>
        </p:spPr>
      </p:pic>
    </p:spTree>
    <p:extLst>
      <p:ext uri="{BB962C8B-B14F-4D97-AF65-F5344CB8AC3E}">
        <p14:creationId xmlns:p14="http://schemas.microsoft.com/office/powerpoint/2010/main" val="2374076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BBB692-CEE9-FBA0-7220-40FDBF5A1D0C}"/>
              </a:ext>
            </a:extLst>
          </p:cNvPr>
          <p:cNvSpPr>
            <a:spLocks noGrp="1"/>
          </p:cNvSpPr>
          <p:nvPr>
            <p:ph type="body" idx="1"/>
          </p:nvPr>
        </p:nvSpPr>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If Alice and Bob have a single qubit each, which they entangle, it is possible for Alice to teleport the information encoded in a third unknown qubit into Bob’s qubit.</a:t>
            </a:r>
          </a:p>
          <a:p>
            <a:r>
              <a:rPr lang="en-US" dirty="0">
                <a:solidFill>
                  <a:schemeClr val="tx1">
                    <a:lumMod val="50000"/>
                  </a:schemeClr>
                </a:solidFill>
                <a:latin typeface="Times New Roman" panose="02020603050405020304" pitchFamily="18" charset="0"/>
                <a:cs typeface="Times New Roman" panose="02020603050405020304" pitchFamily="18" charset="0"/>
              </a:rPr>
              <a:t>Quantum teleportation sends quantum information by using the entanglement and measurement properties of quantum mechanics.</a:t>
            </a:r>
          </a:p>
          <a:p>
            <a:r>
              <a:rPr lang="en-US" dirty="0">
                <a:solidFill>
                  <a:schemeClr val="tx1">
                    <a:lumMod val="50000"/>
                  </a:schemeClr>
                </a:solidFill>
                <a:latin typeface="Times New Roman" panose="02020603050405020304" pitchFamily="18" charset="0"/>
                <a:cs typeface="Times New Roman" panose="02020603050405020304" pitchFamily="18" charset="0"/>
              </a:rPr>
              <a:t>Quantum teleportation does not destroy the qubit to be teleported (like in science fiction). It only transfers the information contained within the qubit without ever needing to know that information.</a:t>
            </a:r>
          </a:p>
        </p:txBody>
      </p:sp>
      <p:sp>
        <p:nvSpPr>
          <p:cNvPr id="3" name="Title 2">
            <a:extLst>
              <a:ext uri="{FF2B5EF4-FFF2-40B4-BE49-F238E27FC236}">
                <a16:creationId xmlns:a16="http://schemas.microsoft.com/office/drawing/2014/main" id="{0940391B-DE1B-E93A-D6C2-96D5CD57E2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Ideas</a:t>
            </a:r>
          </a:p>
        </p:txBody>
      </p:sp>
      <p:sp>
        <p:nvSpPr>
          <p:cNvPr id="4" name="Text Placeholder 3">
            <a:extLst>
              <a:ext uri="{FF2B5EF4-FFF2-40B4-BE49-F238E27FC236}">
                <a16:creationId xmlns:a16="http://schemas.microsoft.com/office/drawing/2014/main" id="{6155A924-2C47-E497-CAF9-727B672F769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82D9B88A-2A6B-CD44-DEC9-9E91B65DB20E}"/>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60C2C1D-E386-FB24-8CFA-C81679B9E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extLst>
      <p:ext uri="{BB962C8B-B14F-4D97-AF65-F5344CB8AC3E}">
        <p14:creationId xmlns:p14="http://schemas.microsoft.com/office/powerpoint/2010/main" val="2108045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28D9-DE47-7ADD-7A8C-6AF58E51DC7C}"/>
              </a:ext>
            </a:extLst>
          </p:cNvPr>
          <p:cNvSpPr>
            <a:spLocks noGrp="1"/>
          </p:cNvSpPr>
          <p:nvPr>
            <p:ph type="ctrTitle"/>
          </p:nvPr>
        </p:nvSpPr>
        <p:spPr/>
        <p:txBody>
          <a:bodyPr anchor="ctr"/>
          <a:lstStyle/>
          <a:p>
            <a:pPr algn="ctr"/>
            <a:r>
              <a:rPr lang="en-US" dirty="0">
                <a:latin typeface="Times New Roman" panose="02020603050405020304" pitchFamily="18" charset="0"/>
                <a:cs typeface="Times New Roman" panose="02020603050405020304" pitchFamily="18" charset="0"/>
              </a:rPr>
              <a:t>Quantum Algorithm</a:t>
            </a:r>
          </a:p>
        </p:txBody>
      </p:sp>
    </p:spTree>
    <p:extLst>
      <p:ext uri="{BB962C8B-B14F-4D97-AF65-F5344CB8AC3E}">
        <p14:creationId xmlns:p14="http://schemas.microsoft.com/office/powerpoint/2010/main" val="316019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A01621-B6DB-2D26-E25A-5A998D87CFE0}"/>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31889B5D-DBD7-DB71-1EE9-8C1E3748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3" name="Picture 2" descr="Graphical user interface, application&#10;&#10;Description automatically generated">
            <a:extLst>
              <a:ext uri="{FF2B5EF4-FFF2-40B4-BE49-F238E27FC236}">
                <a16:creationId xmlns:a16="http://schemas.microsoft.com/office/drawing/2014/main" id="{E2482709-0F11-E70F-9CDD-C2EF113C7323}"/>
              </a:ext>
            </a:extLst>
          </p:cNvPr>
          <p:cNvPicPr>
            <a:picLocks noChangeAspect="1"/>
          </p:cNvPicPr>
          <p:nvPr/>
        </p:nvPicPr>
        <p:blipFill>
          <a:blip r:embed="rId3"/>
          <a:stretch>
            <a:fillRect/>
          </a:stretch>
        </p:blipFill>
        <p:spPr>
          <a:xfrm>
            <a:off x="1978971" y="783797"/>
            <a:ext cx="8234057" cy="5445386"/>
          </a:xfrm>
          <a:prstGeom prst="rect">
            <a:avLst/>
          </a:prstGeom>
        </p:spPr>
      </p:pic>
    </p:spTree>
    <p:extLst>
      <p:ext uri="{BB962C8B-B14F-4D97-AF65-F5344CB8AC3E}">
        <p14:creationId xmlns:p14="http://schemas.microsoft.com/office/powerpoint/2010/main" val="3728259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8878F6-EE1C-3C81-9DFF-1FE144D66A31}"/>
              </a:ext>
            </a:extLst>
          </p:cNvPr>
          <p:cNvSpPr>
            <a:spLocks noGrp="1"/>
          </p:cNvSpPr>
          <p:nvPr>
            <p:ph type="body" idx="1"/>
          </p:nvPr>
        </p:nvSpPr>
        <p:spPr>
          <a:xfrm>
            <a:off x="950976" y="1988192"/>
            <a:ext cx="10287000" cy="4131253"/>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Given a hidden Boolean function </a:t>
            </a:r>
            <a:r>
              <a:rPr lang="en-US" b="1" i="1" dirty="0">
                <a:solidFill>
                  <a:schemeClr val="tx1">
                    <a:lumMod val="50000"/>
                  </a:schemeClr>
                </a:solidFill>
                <a:latin typeface="Times New Roman" panose="02020603050405020304" pitchFamily="18" charset="0"/>
                <a:cs typeface="Times New Roman" panose="02020603050405020304" pitchFamily="18" charset="0"/>
              </a:rPr>
              <a:t>f</a:t>
            </a:r>
            <a:r>
              <a:rPr lang="en-US" dirty="0">
                <a:solidFill>
                  <a:schemeClr val="tx1">
                    <a:lumMod val="50000"/>
                  </a:schemeClr>
                </a:solidFill>
                <a:latin typeface="Times New Roman" panose="02020603050405020304" pitchFamily="18" charset="0"/>
                <a:cs typeface="Times New Roman" panose="02020603050405020304" pitchFamily="18" charset="0"/>
              </a:rPr>
              <a:t>, which takes as input a string of bits, and returns either 0 or 1, that is:</a:t>
            </a:r>
          </a:p>
          <a:p>
            <a:pPr marL="76200" indent="0" algn="ctr">
              <a:buNone/>
            </a:pPr>
            <a:r>
              <a:rPr lang="en-US" b="1" i="1" dirty="0">
                <a:solidFill>
                  <a:schemeClr val="tx1">
                    <a:lumMod val="50000"/>
                  </a:schemeClr>
                </a:solidFill>
                <a:latin typeface="Times New Roman" panose="02020603050405020304" pitchFamily="18" charset="0"/>
                <a:cs typeface="Times New Roman" panose="02020603050405020304" pitchFamily="18" charset="0"/>
              </a:rPr>
              <a:t>f</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0</a:t>
            </a:r>
            <a:r>
              <a:rPr lang="en-US" i="1" dirty="0">
                <a:solidFill>
                  <a:schemeClr val="tx1">
                    <a:lumMod val="50000"/>
                  </a:schemeClr>
                </a:solidFill>
                <a:latin typeface="Times New Roman" panose="02020603050405020304" pitchFamily="18" charset="0"/>
                <a:cs typeface="Times New Roman" panose="02020603050405020304" pitchFamily="18" charset="0"/>
              </a:rPr>
              <a:t>,</a:t>
            </a:r>
            <a:r>
              <a:rPr lang="zh-CN" altLang="en-US" i="1"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1</a:t>
            </a:r>
            <a:r>
              <a:rPr lang="en-US" i="1" dirty="0">
                <a:solidFill>
                  <a:schemeClr val="tx1">
                    <a:lumMod val="50000"/>
                  </a:schemeClr>
                </a:solidFill>
                <a:latin typeface="Times New Roman" panose="02020603050405020304" pitchFamily="18" charset="0"/>
                <a:cs typeface="Times New Roman" panose="02020603050405020304" pitchFamily="18" charset="0"/>
              </a:rPr>
              <a:t>,</a:t>
            </a:r>
            <a:r>
              <a:rPr lang="zh-CN" altLang="en-US" i="1"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2</a:t>
            </a:r>
            <a:r>
              <a:rPr lang="en-US" i="1" dirty="0">
                <a:solidFill>
                  <a:schemeClr val="tx1">
                    <a:lumMod val="50000"/>
                  </a:schemeClr>
                </a:solidFill>
                <a:latin typeface="Times New Roman" panose="02020603050405020304" pitchFamily="18" charset="0"/>
                <a:cs typeface="Times New Roman" panose="02020603050405020304" pitchFamily="18" charset="0"/>
              </a:rPr>
              <a:t>,</a:t>
            </a:r>
            <a:r>
              <a:rPr lang="zh-CN" altLang="en-US" i="1"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a:t>
            </a:r>
            <a:r>
              <a:rPr lang="zh-CN" altLang="en-US" i="1"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0 or 1 , where </a:t>
            </a:r>
            <a:r>
              <a:rPr lang="en-US" i="1" dirty="0" err="1">
                <a:solidFill>
                  <a:schemeClr val="tx1">
                    <a:lumMod val="50000"/>
                  </a:schemeClr>
                </a:solidFill>
                <a:latin typeface="Times New Roman" panose="02020603050405020304" pitchFamily="18" charset="0"/>
                <a:cs typeface="Times New Roman" panose="02020603050405020304" pitchFamily="18" charset="0"/>
              </a:rPr>
              <a:t>x</a:t>
            </a:r>
            <a:r>
              <a:rPr lang="en-US" i="1" baseline="-25000" dirty="0" err="1">
                <a:solidFill>
                  <a:schemeClr val="tx1">
                    <a:lumMod val="50000"/>
                  </a:schemeClr>
                </a:solidFill>
                <a:latin typeface="Times New Roman" panose="02020603050405020304" pitchFamily="18" charset="0"/>
                <a:cs typeface="Times New Roman" panose="02020603050405020304" pitchFamily="18" charset="0"/>
              </a:rPr>
              <a:t>n</a:t>
            </a:r>
            <a:r>
              <a:rPr lang="en-US" dirty="0">
                <a:solidFill>
                  <a:schemeClr val="tx1">
                    <a:lumMod val="50000"/>
                  </a:schemeClr>
                </a:solidFill>
                <a:latin typeface="Times New Roman" panose="02020603050405020304" pitchFamily="18" charset="0"/>
                <a:cs typeface="Times New Roman" panose="02020603050405020304" pitchFamily="18" charset="0"/>
              </a:rPr>
              <a:t> is 0 or 1</a:t>
            </a:r>
          </a:p>
          <a:p>
            <a:r>
              <a:rPr lang="en-US" dirty="0">
                <a:solidFill>
                  <a:schemeClr val="tx1">
                    <a:lumMod val="50000"/>
                  </a:schemeClr>
                </a:solidFill>
                <a:latin typeface="Times New Roman" panose="02020603050405020304" pitchFamily="18" charset="0"/>
                <a:cs typeface="Times New Roman" panose="02020603050405020304" pitchFamily="18" charset="0"/>
              </a:rPr>
              <a:t>The property of the given Boolean function is guaranteed to either be balanced or constant. </a:t>
            </a:r>
          </a:p>
          <a:p>
            <a:r>
              <a:rPr lang="en-US" dirty="0">
                <a:solidFill>
                  <a:schemeClr val="tx1">
                    <a:lumMod val="50000"/>
                  </a:schemeClr>
                </a:solidFill>
                <a:latin typeface="Times New Roman" panose="02020603050405020304" pitchFamily="18" charset="0"/>
                <a:cs typeface="Times New Roman" panose="02020603050405020304" pitchFamily="18" charset="0"/>
              </a:rPr>
              <a:t>A </a:t>
            </a:r>
            <a:r>
              <a:rPr lang="en-US" i="1" dirty="0">
                <a:solidFill>
                  <a:schemeClr val="tx1">
                    <a:lumMod val="50000"/>
                  </a:schemeClr>
                </a:solidFill>
                <a:latin typeface="Times New Roman" panose="02020603050405020304" pitchFamily="18" charset="0"/>
                <a:cs typeface="Times New Roman" panose="02020603050405020304" pitchFamily="18" charset="0"/>
              </a:rPr>
              <a:t>constant function </a:t>
            </a:r>
            <a:r>
              <a:rPr lang="en-US" dirty="0">
                <a:solidFill>
                  <a:schemeClr val="tx1">
                    <a:lumMod val="50000"/>
                  </a:schemeClr>
                </a:solidFill>
                <a:latin typeface="Times New Roman" panose="02020603050405020304" pitchFamily="18" charset="0"/>
                <a:cs typeface="Times New Roman" panose="02020603050405020304" pitchFamily="18" charset="0"/>
              </a:rPr>
              <a:t>returns all 0</a:t>
            </a:r>
            <a:r>
              <a:rPr lang="en-US" altLang="zh-CN"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s or all 1</a:t>
            </a:r>
            <a:r>
              <a:rPr lang="en-US" altLang="zh-CN"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s for any input, while a </a:t>
            </a:r>
            <a:r>
              <a:rPr lang="en-US" i="1" dirty="0">
                <a:solidFill>
                  <a:schemeClr val="tx1">
                    <a:lumMod val="50000"/>
                  </a:schemeClr>
                </a:solidFill>
                <a:latin typeface="Times New Roman" panose="02020603050405020304" pitchFamily="18" charset="0"/>
                <a:cs typeface="Times New Roman" panose="02020603050405020304" pitchFamily="18" charset="0"/>
              </a:rPr>
              <a:t>balanced funct</a:t>
            </a:r>
            <a:r>
              <a:rPr lang="en-US" dirty="0">
                <a:solidFill>
                  <a:schemeClr val="tx1">
                    <a:lumMod val="50000"/>
                  </a:schemeClr>
                </a:solidFill>
                <a:latin typeface="Times New Roman" panose="02020603050405020304" pitchFamily="18" charset="0"/>
                <a:cs typeface="Times New Roman" panose="02020603050405020304" pitchFamily="18" charset="0"/>
              </a:rPr>
              <a:t>ion returns 0</a:t>
            </a:r>
            <a:r>
              <a:rPr lang="en-US" altLang="zh-CN" dirty="0">
                <a:solidFill>
                  <a:schemeClr val="tx1">
                    <a:lumMod val="50000"/>
                  </a:schemeClr>
                </a:solidFill>
                <a:latin typeface="Times New Roman" panose="02020603050405020304" pitchFamily="18" charset="0"/>
                <a:cs typeface="Times New Roman" panose="02020603050405020304" pitchFamily="18" charset="0"/>
              </a:rPr>
              <a:t>’</a:t>
            </a:r>
            <a:r>
              <a:rPr lang="en-US" dirty="0">
                <a:solidFill>
                  <a:schemeClr val="tx1">
                    <a:lumMod val="50000"/>
                  </a:schemeClr>
                </a:solidFill>
                <a:latin typeface="Times New Roman" panose="02020603050405020304" pitchFamily="18" charset="0"/>
                <a:cs typeface="Times New Roman" panose="02020603050405020304" pitchFamily="18" charset="0"/>
              </a:rPr>
              <a:t>s for exactly half of all inputs and 1's for the other half. </a:t>
            </a:r>
          </a:p>
          <a:p>
            <a:r>
              <a:rPr lang="en-US" b="1" dirty="0">
                <a:solidFill>
                  <a:schemeClr val="tx1">
                    <a:lumMod val="50000"/>
                  </a:schemeClr>
                </a:solidFill>
                <a:latin typeface="Times New Roman" panose="02020603050405020304" pitchFamily="18" charset="0"/>
                <a:cs typeface="Times New Roman" panose="02020603050405020304" pitchFamily="18" charset="0"/>
              </a:rPr>
              <a:t>Our task is </a:t>
            </a:r>
            <a:r>
              <a:rPr lang="en-US" b="1" i="1" dirty="0">
                <a:solidFill>
                  <a:schemeClr val="tx1">
                    <a:lumMod val="50000"/>
                  </a:schemeClr>
                </a:solidFill>
                <a:latin typeface="Times New Roman" panose="02020603050405020304" pitchFamily="18" charset="0"/>
                <a:cs typeface="Times New Roman" panose="02020603050405020304" pitchFamily="18" charset="0"/>
              </a:rPr>
              <a:t>to determine whether the given function is balanced or constant</a:t>
            </a:r>
            <a:r>
              <a:rPr lang="en-US" b="1" dirty="0">
                <a:solidFill>
                  <a:schemeClr val="tx1">
                    <a:lumMod val="50000"/>
                  </a:schemeClr>
                </a:solidFill>
                <a:latin typeface="Times New Roman" panose="02020603050405020304" pitchFamily="18" charset="0"/>
                <a:cs typeface="Times New Roman" panose="02020603050405020304" pitchFamily="18" charset="0"/>
              </a:rPr>
              <a:t>.</a:t>
            </a:r>
          </a:p>
          <a:p>
            <a:pPr marL="76200" indent="0" algn="ctr">
              <a:buNone/>
            </a:pPr>
            <a:br>
              <a:rPr lang="en-US" dirty="0"/>
            </a:br>
            <a:endParaRPr lang="en-US" dirty="0"/>
          </a:p>
          <a:p>
            <a:endParaRPr lang="en-US" dirty="0"/>
          </a:p>
        </p:txBody>
      </p:sp>
      <p:sp>
        <p:nvSpPr>
          <p:cNvPr id="3" name="Title 2">
            <a:extLst>
              <a:ext uri="{FF2B5EF4-FFF2-40B4-BE49-F238E27FC236}">
                <a16:creationId xmlns:a16="http://schemas.microsoft.com/office/drawing/2014/main" id="{FDED32D4-60D8-1D78-BBF0-C53AD3AEC6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Deutsch-</a:t>
            </a:r>
            <a:r>
              <a:rPr lang="en-US" dirty="0" err="1">
                <a:latin typeface="Times New Roman" panose="02020603050405020304" pitchFamily="18" charset="0"/>
                <a:cs typeface="Times New Roman" panose="02020603050405020304" pitchFamily="18" charset="0"/>
              </a:rPr>
              <a:t>Jozsa</a:t>
            </a:r>
            <a:r>
              <a:rPr lang="en-US" dirty="0">
                <a:latin typeface="Times New Roman" panose="02020603050405020304" pitchFamily="18" charset="0"/>
                <a:cs typeface="Times New Roman" panose="02020603050405020304" pitchFamily="18" charset="0"/>
              </a:rPr>
              <a:t> Algorithm</a:t>
            </a:r>
          </a:p>
        </p:txBody>
      </p:sp>
      <p:sp>
        <p:nvSpPr>
          <p:cNvPr id="5" name="Text Placeholder 4">
            <a:extLst>
              <a:ext uri="{FF2B5EF4-FFF2-40B4-BE49-F238E27FC236}">
                <a16:creationId xmlns:a16="http://schemas.microsoft.com/office/drawing/2014/main" id="{98551121-8582-AFE7-2028-C37BEDBD0612}"/>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12958D8B-F469-08DD-EF5B-60708BF49B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Tree>
    <p:extLst>
      <p:ext uri="{BB962C8B-B14F-4D97-AF65-F5344CB8AC3E}">
        <p14:creationId xmlns:p14="http://schemas.microsoft.com/office/powerpoint/2010/main" val="884210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E3EFC-D35F-9292-839E-1DA91009E7C9}"/>
              </a:ext>
            </a:extLst>
          </p:cNvPr>
          <p:cNvSpPr>
            <a:spLocks noGrp="1"/>
          </p:cNvSpPr>
          <p:nvPr>
            <p:ph type="body" idx="1"/>
          </p:nvPr>
        </p:nvSpPr>
        <p:spPr>
          <a:xfrm>
            <a:off x="1001339" y="1988193"/>
            <a:ext cx="10287000" cy="3260430"/>
          </a:xfrm>
        </p:spPr>
        <p:txBody>
          <a:bodyPr/>
          <a:lstStyle/>
          <a:p>
            <a:r>
              <a:rPr lang="en-US" altLang="zh-CN" dirty="0">
                <a:solidFill>
                  <a:schemeClr val="tx1">
                    <a:lumMod val="50000"/>
                  </a:schemeClr>
                </a:solidFill>
                <a:latin typeface="Times New Roman" panose="02020603050405020304" pitchFamily="18" charset="0"/>
                <a:cs typeface="Times New Roman" panose="02020603050405020304" pitchFamily="18" charset="0"/>
              </a:rPr>
              <a:t>W</a:t>
            </a:r>
            <a:r>
              <a:rPr lang="en-US" dirty="0">
                <a:solidFill>
                  <a:schemeClr val="tx1">
                    <a:lumMod val="50000"/>
                  </a:schemeClr>
                </a:solidFill>
                <a:latin typeface="Times New Roman" panose="02020603050405020304" pitchFamily="18" charset="0"/>
                <a:cs typeface="Times New Roman" panose="02020603050405020304" pitchFamily="18" charset="0"/>
              </a:rPr>
              <a:t>e have to check exactly half of all possible inputs plus one in order to be certain that </a:t>
            </a:r>
            <a:r>
              <a:rPr lang="en-US" i="1" dirty="0">
                <a:solidFill>
                  <a:schemeClr val="tx1">
                    <a:lumMod val="50000"/>
                  </a:schemeClr>
                </a:solidFill>
                <a:latin typeface="Times New Roman" panose="02020603050405020304" pitchFamily="18" charset="0"/>
                <a:cs typeface="Times New Roman" panose="02020603050405020304" pitchFamily="18" charset="0"/>
              </a:rPr>
              <a:t>f(x) </a:t>
            </a:r>
            <a:r>
              <a:rPr lang="en-US" dirty="0">
                <a:solidFill>
                  <a:schemeClr val="tx1">
                    <a:lumMod val="50000"/>
                  </a:schemeClr>
                </a:solidFill>
                <a:latin typeface="Times New Roman" panose="02020603050405020304" pitchFamily="18" charset="0"/>
                <a:cs typeface="Times New Roman" panose="02020603050405020304" pitchFamily="18" charset="0"/>
              </a:rPr>
              <a:t>is constant. </a:t>
            </a:r>
          </a:p>
          <a:p>
            <a:r>
              <a:rPr lang="en-US" dirty="0">
                <a:solidFill>
                  <a:schemeClr val="tx1">
                    <a:lumMod val="50000"/>
                  </a:schemeClr>
                </a:solidFill>
                <a:latin typeface="Times New Roman" panose="02020603050405020304" pitchFamily="18" charset="0"/>
                <a:cs typeface="Times New Roman" panose="02020603050405020304" pitchFamily="18" charset="0"/>
              </a:rPr>
              <a:t>Since the total number of possible inputs is </a:t>
            </a:r>
            <a:r>
              <a:rPr lang="en-US" b="1" i="1" dirty="0">
                <a:solidFill>
                  <a:schemeClr val="tx1">
                    <a:lumMod val="50000"/>
                  </a:schemeClr>
                </a:solidFill>
                <a:latin typeface="Times New Roman" panose="02020603050405020304" pitchFamily="18" charset="0"/>
                <a:cs typeface="Times New Roman" panose="02020603050405020304" pitchFamily="18" charset="0"/>
              </a:rPr>
              <a:t>2</a:t>
            </a:r>
            <a:r>
              <a:rPr lang="en-US" sz="2800" b="1" i="1" baseline="30000" dirty="0">
                <a:solidFill>
                  <a:schemeClr val="tx1">
                    <a:lumMod val="50000"/>
                  </a:schemeClr>
                </a:solidFill>
                <a:latin typeface="Times New Roman" panose="02020603050405020304" pitchFamily="18" charset="0"/>
                <a:cs typeface="Times New Roman" panose="02020603050405020304" pitchFamily="18" charset="0"/>
              </a:rPr>
              <a:t>n</a:t>
            </a:r>
            <a:r>
              <a:rPr lang="en-US" dirty="0">
                <a:solidFill>
                  <a:schemeClr val="tx1">
                    <a:lumMod val="50000"/>
                  </a:schemeClr>
                </a:solidFill>
                <a:latin typeface="Times New Roman" panose="02020603050405020304" pitchFamily="18" charset="0"/>
                <a:cs typeface="Times New Roman" panose="02020603050405020304" pitchFamily="18" charset="0"/>
              </a:rPr>
              <a:t>, this implies that we need </a:t>
            </a:r>
          </a:p>
          <a:p>
            <a:pPr marL="76200" indent="0">
              <a:buNone/>
            </a:pPr>
            <a:r>
              <a:rPr lang="zh-CN" altLang="en-US" b="1" i="1" dirty="0">
                <a:solidFill>
                  <a:schemeClr val="tx1">
                    <a:lumMod val="50000"/>
                  </a:schemeClr>
                </a:solidFill>
                <a:latin typeface="Times New Roman" panose="02020603050405020304" pitchFamily="18" charset="0"/>
                <a:cs typeface="Times New Roman" panose="02020603050405020304" pitchFamily="18" charset="0"/>
              </a:rPr>
              <a:t>     </a:t>
            </a:r>
            <a:r>
              <a:rPr lang="en-US" b="1" i="1" dirty="0">
                <a:solidFill>
                  <a:schemeClr val="tx1">
                    <a:lumMod val="50000"/>
                  </a:schemeClr>
                </a:solidFill>
                <a:latin typeface="Times New Roman" panose="02020603050405020304" pitchFamily="18" charset="0"/>
                <a:cs typeface="Times New Roman" panose="02020603050405020304" pitchFamily="18" charset="0"/>
              </a:rPr>
              <a:t>2</a:t>
            </a:r>
            <a:r>
              <a:rPr lang="en-US" sz="2800" b="1" i="1" baseline="30000" dirty="0">
                <a:solidFill>
                  <a:schemeClr val="tx1">
                    <a:lumMod val="50000"/>
                  </a:schemeClr>
                </a:solidFill>
                <a:latin typeface="Times New Roman" panose="02020603050405020304" pitchFamily="18" charset="0"/>
                <a:cs typeface="Times New Roman" panose="02020603050405020304" pitchFamily="18" charset="0"/>
              </a:rPr>
              <a:t>n−1</a:t>
            </a:r>
            <a:r>
              <a:rPr lang="en-US" b="1" i="1" dirty="0">
                <a:solidFill>
                  <a:schemeClr val="tx1">
                    <a:lumMod val="50000"/>
                  </a:schemeClr>
                </a:solidFill>
                <a:latin typeface="Times New Roman" panose="02020603050405020304" pitchFamily="18" charset="0"/>
                <a:cs typeface="Times New Roman" panose="02020603050405020304" pitchFamily="18" charset="0"/>
              </a:rPr>
              <a:t>+</a:t>
            </a:r>
            <a:r>
              <a:rPr lang="zh-CN" altLang="en-US" b="1" i="1" dirty="0">
                <a:solidFill>
                  <a:schemeClr val="tx1">
                    <a:lumMod val="50000"/>
                  </a:schemeClr>
                </a:solidFill>
                <a:latin typeface="Times New Roman" panose="02020603050405020304" pitchFamily="18" charset="0"/>
                <a:cs typeface="Times New Roman" panose="02020603050405020304" pitchFamily="18" charset="0"/>
              </a:rPr>
              <a:t> </a:t>
            </a:r>
            <a:r>
              <a:rPr lang="en-US" b="1" i="1" dirty="0">
                <a:solidFill>
                  <a:schemeClr val="tx1">
                    <a:lumMod val="50000"/>
                  </a:schemeClr>
                </a:solidFill>
                <a:latin typeface="Times New Roman" panose="02020603050405020304" pitchFamily="18" charset="0"/>
                <a:cs typeface="Times New Roman" panose="02020603050405020304" pitchFamily="18" charset="0"/>
              </a:rPr>
              <a:t>1 </a:t>
            </a:r>
            <a:r>
              <a:rPr lang="en-US" dirty="0">
                <a:solidFill>
                  <a:schemeClr val="tx1">
                    <a:lumMod val="50000"/>
                  </a:schemeClr>
                </a:solidFill>
                <a:latin typeface="Times New Roman" panose="02020603050405020304" pitchFamily="18" charset="0"/>
                <a:cs typeface="Times New Roman" panose="02020603050405020304" pitchFamily="18" charset="0"/>
              </a:rPr>
              <a:t>trial inputs to be certain that </a:t>
            </a:r>
            <a:r>
              <a:rPr lang="en-US" i="1" dirty="0">
                <a:solidFill>
                  <a:schemeClr val="tx1">
                    <a:lumMod val="50000"/>
                  </a:schemeClr>
                </a:solidFill>
                <a:latin typeface="Times New Roman" panose="02020603050405020304" pitchFamily="18" charset="0"/>
                <a:cs typeface="Times New Roman" panose="02020603050405020304" pitchFamily="18" charset="0"/>
              </a:rPr>
              <a:t>f(x) </a:t>
            </a:r>
            <a:r>
              <a:rPr lang="en-US" dirty="0">
                <a:solidFill>
                  <a:schemeClr val="tx1">
                    <a:lumMod val="50000"/>
                  </a:schemeClr>
                </a:solidFill>
                <a:latin typeface="Times New Roman" panose="02020603050405020304" pitchFamily="18" charset="0"/>
                <a:cs typeface="Times New Roman" panose="02020603050405020304" pitchFamily="18" charset="0"/>
              </a:rPr>
              <a:t>is constant in the worst case.</a:t>
            </a:r>
          </a:p>
        </p:txBody>
      </p:sp>
      <p:sp>
        <p:nvSpPr>
          <p:cNvPr id="3" name="Title 2">
            <a:extLst>
              <a:ext uri="{FF2B5EF4-FFF2-40B4-BE49-F238E27FC236}">
                <a16:creationId xmlns:a16="http://schemas.microsoft.com/office/drawing/2014/main" id="{1003AF63-FA03-9D56-0185-4E50E4A7BF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Solution</a:t>
            </a:r>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FAFDE60-0DC1-BDA6-7146-F7E7394A7637}"/>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9E39A47F-9D93-5B06-0EF4-0224B4E40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Tree>
    <p:extLst>
      <p:ext uri="{BB962C8B-B14F-4D97-AF65-F5344CB8AC3E}">
        <p14:creationId xmlns:p14="http://schemas.microsoft.com/office/powerpoint/2010/main" val="4136366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C5DE62-EAB7-F8D3-A14F-548F76174E78}"/>
              </a:ext>
            </a:extLst>
          </p:cNvPr>
          <p:cNvSpPr>
            <a:spLocks noGrp="1"/>
          </p:cNvSpPr>
          <p:nvPr>
            <p:ph type="body" idx="1"/>
          </p:nvPr>
        </p:nvSpPr>
        <p:spPr>
          <a:xfrm>
            <a:off x="950976" y="2330203"/>
            <a:ext cx="10287000" cy="3260430"/>
          </a:xfrm>
        </p:spPr>
        <p:txBody>
          <a:bodyPr/>
          <a:lstStyle/>
          <a:p>
            <a:pPr marL="76200" indent="0">
              <a:buNone/>
            </a:pPr>
            <a:r>
              <a:rPr lang="en-US" altLang="zh-CN" dirty="0">
                <a:solidFill>
                  <a:schemeClr val="tx1">
                    <a:lumMod val="50000"/>
                  </a:schemeClr>
                </a:solidFill>
                <a:latin typeface="Times New Roman" panose="02020603050405020304" pitchFamily="18" charset="0"/>
                <a:cs typeface="Times New Roman" panose="02020603050405020304" pitchFamily="18" charset="0"/>
              </a:rPr>
              <a:t>F</a:t>
            </a:r>
            <a:r>
              <a:rPr lang="en-US" dirty="0">
                <a:solidFill>
                  <a:schemeClr val="tx1">
                    <a:lumMod val="50000"/>
                  </a:schemeClr>
                </a:solidFill>
                <a:latin typeface="Times New Roman" panose="02020603050405020304" pitchFamily="18" charset="0"/>
                <a:cs typeface="Times New Roman" panose="02020603050405020304" pitchFamily="18" charset="0"/>
              </a:rPr>
              <a:t>unction</a:t>
            </a:r>
            <a:r>
              <a:rPr lang="en-US" b="1" i="1" dirty="0">
                <a:solidFill>
                  <a:schemeClr val="tx1">
                    <a:lumMod val="50000"/>
                  </a:schemeClr>
                </a:solidFill>
                <a:latin typeface="Times New Roman" panose="02020603050405020304" pitchFamily="18" charset="0"/>
                <a:cs typeface="Times New Roman" panose="02020603050405020304" pitchFamily="18" charset="0"/>
              </a:rPr>
              <a:t> f </a:t>
            </a:r>
            <a:r>
              <a:rPr lang="en-US" dirty="0">
                <a:solidFill>
                  <a:schemeClr val="tx1">
                    <a:lumMod val="50000"/>
                  </a:schemeClr>
                </a:solidFill>
                <a:latin typeface="Times New Roman" panose="02020603050405020304" pitchFamily="18" charset="0"/>
                <a:cs typeface="Times New Roman" panose="02020603050405020304" pitchFamily="18" charset="0"/>
              </a:rPr>
              <a:t>implemented as a quantum oracle, which maps the state </a:t>
            </a:r>
          </a:p>
          <a:p>
            <a:pPr marL="76200" indent="0" algn="ctr">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n-US" dirty="0">
                <a:solidFill>
                  <a:schemeClr val="tx1">
                    <a:lumMod val="50000"/>
                  </a:schemeClr>
                </a:solidFill>
                <a:latin typeface="Times New Roman" panose="02020603050405020304" pitchFamily="18" charset="0"/>
                <a:cs typeface="Times New Roman" panose="02020603050405020304" pitchFamily="18" charset="0"/>
              </a:rPr>
              <a:t>⟩ to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f(x)</a:t>
            </a:r>
            <a:r>
              <a:rPr lang="en-US" dirty="0">
                <a:solidFill>
                  <a:schemeClr val="tx1">
                    <a:lumMod val="50000"/>
                  </a:schemeClr>
                </a:solidFill>
                <a:latin typeface="Times New Roman" panose="02020603050405020304" pitchFamily="18" charset="0"/>
                <a:cs typeface="Times New Roman" panose="02020603050405020304" pitchFamily="18" charset="0"/>
              </a:rPr>
              <a:t>⟩, </a:t>
            </a:r>
          </a:p>
          <a:p>
            <a:pPr marL="76200" indent="0" algn="ctr">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where ⊕ is addition modul</a:t>
            </a:r>
            <a:r>
              <a:rPr lang="en-US" altLang="zh-CN" dirty="0">
                <a:solidFill>
                  <a:schemeClr val="tx1">
                    <a:lumMod val="50000"/>
                  </a:schemeClr>
                </a:solidFill>
                <a:latin typeface="Times New Roman" panose="02020603050405020304" pitchFamily="18" charset="0"/>
                <a:cs typeface="Times New Roman" panose="02020603050405020304" pitchFamily="18" charset="0"/>
              </a:rPr>
              <a:t>o</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2</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(exclusive</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OR</a:t>
            </a:r>
            <a:r>
              <a:rPr lang="zh-CN" altLang="en-US" dirty="0">
                <a:solidFill>
                  <a:schemeClr val="tx1">
                    <a:lumMod val="50000"/>
                  </a:schemeClr>
                </a:solidFill>
                <a:latin typeface="Times New Roman" panose="02020603050405020304" pitchFamily="18" charset="0"/>
                <a:cs typeface="Times New Roman" panose="02020603050405020304" pitchFamily="18" charset="0"/>
              </a:rPr>
              <a:t> </a:t>
            </a:r>
            <a:r>
              <a:rPr lang="en-US" altLang="zh-CN" dirty="0">
                <a:solidFill>
                  <a:schemeClr val="tx1">
                    <a:lumMod val="50000"/>
                  </a:schemeClr>
                </a:solidFill>
                <a:latin typeface="Times New Roman" panose="02020603050405020304" pitchFamily="18" charset="0"/>
                <a:cs typeface="Times New Roman" panose="02020603050405020304" pitchFamily="18" charset="0"/>
              </a:rPr>
              <a:t>gate)</a:t>
            </a:r>
            <a:r>
              <a:rPr lang="en-US" dirty="0">
                <a:solidFill>
                  <a:schemeClr val="tx1">
                    <a:lumMod val="50000"/>
                  </a:schemeClr>
                </a:solidFill>
                <a:latin typeface="Times New Roman" panose="02020603050405020304" pitchFamily="18" charset="0"/>
                <a:cs typeface="Times New Roman" panose="02020603050405020304" pitchFamily="18" charset="0"/>
              </a:rPr>
              <a:t>.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Below is the generic circuit for the Deutsch-</a:t>
            </a:r>
            <a:r>
              <a:rPr lang="en-US" dirty="0" err="1">
                <a:solidFill>
                  <a:schemeClr val="tx1">
                    <a:lumMod val="50000"/>
                  </a:schemeClr>
                </a:solidFill>
                <a:latin typeface="Times New Roman" panose="02020603050405020304" pitchFamily="18" charset="0"/>
                <a:cs typeface="Times New Roman" panose="02020603050405020304" pitchFamily="18" charset="0"/>
              </a:rPr>
              <a:t>Jozsa</a:t>
            </a:r>
            <a:r>
              <a:rPr lang="en-US" dirty="0">
                <a:solidFill>
                  <a:schemeClr val="tx1">
                    <a:lumMod val="50000"/>
                  </a:schemeClr>
                </a:solidFill>
                <a:latin typeface="Times New Roman" panose="02020603050405020304" pitchFamily="18" charset="0"/>
                <a:cs typeface="Times New Roman" panose="02020603050405020304" pitchFamily="18" charset="0"/>
              </a:rPr>
              <a:t> algorithm.</a:t>
            </a:r>
          </a:p>
        </p:txBody>
      </p:sp>
      <p:sp>
        <p:nvSpPr>
          <p:cNvPr id="3" name="Title 2">
            <a:extLst>
              <a:ext uri="{FF2B5EF4-FFF2-40B4-BE49-F238E27FC236}">
                <a16:creationId xmlns:a16="http://schemas.microsoft.com/office/drawing/2014/main" id="{E6A06F6C-2AF2-99AA-26A8-EF3F73B7FF3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Quantum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Solution</a:t>
            </a:r>
            <a:endParaRPr lang="en-US" dirty="0"/>
          </a:p>
        </p:txBody>
      </p:sp>
      <p:sp>
        <p:nvSpPr>
          <p:cNvPr id="4" name="Text Placeholder 3">
            <a:extLst>
              <a:ext uri="{FF2B5EF4-FFF2-40B4-BE49-F238E27FC236}">
                <a16:creationId xmlns:a16="http://schemas.microsoft.com/office/drawing/2014/main" id="{6113840D-F9A7-551F-4AB4-D68E08D64495}"/>
              </a:ext>
            </a:extLst>
          </p:cNvPr>
          <p:cNvSpPr>
            <a:spLocks noGrp="1"/>
          </p:cNvSpPr>
          <p:nvPr>
            <p:ph type="body" idx="2"/>
          </p:nvPr>
        </p:nvSpPr>
        <p:spPr>
          <a:xfrm>
            <a:off x="950976" y="1865376"/>
            <a:ext cx="10287000" cy="790604"/>
          </a:xfrm>
        </p:spPr>
        <p:txBody>
          <a:bodyPr/>
          <a:lstStyle/>
          <a:p>
            <a:r>
              <a:rPr lang="en-US" altLang="zh-CN" b="0" i="0" dirty="0"/>
              <a:t>S</a:t>
            </a:r>
            <a:r>
              <a:rPr lang="en-US" b="0" i="0" dirty="0"/>
              <a:t>olve this problem after only one call to the function </a:t>
            </a:r>
            <a:r>
              <a:rPr lang="en-US" b="0" dirty="0"/>
              <a:t>f(x)</a:t>
            </a:r>
            <a:endParaRPr lang="en-US" dirty="0"/>
          </a:p>
        </p:txBody>
      </p:sp>
      <p:sp>
        <p:nvSpPr>
          <p:cNvPr id="5" name="Text Placeholder 4">
            <a:extLst>
              <a:ext uri="{FF2B5EF4-FFF2-40B4-BE49-F238E27FC236}">
                <a16:creationId xmlns:a16="http://schemas.microsoft.com/office/drawing/2014/main" id="{F648039E-E97A-057F-56EC-23F29758121B}"/>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D9397126-6769-91C8-F87A-899B9D26B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pic>
        <p:nvPicPr>
          <p:cNvPr id="8" name="Picture 7" descr="A picture containing text, clock&#10;&#10;Description automatically generated">
            <a:extLst>
              <a:ext uri="{FF2B5EF4-FFF2-40B4-BE49-F238E27FC236}">
                <a16:creationId xmlns:a16="http://schemas.microsoft.com/office/drawing/2014/main" id="{C9314A7C-B5EC-F50A-CAB5-F69E0F0B6C86}"/>
              </a:ext>
            </a:extLst>
          </p:cNvPr>
          <p:cNvPicPr>
            <a:picLocks noChangeAspect="1"/>
          </p:cNvPicPr>
          <p:nvPr/>
        </p:nvPicPr>
        <p:blipFill>
          <a:blip r:embed="rId2"/>
          <a:stretch>
            <a:fillRect/>
          </a:stretch>
        </p:blipFill>
        <p:spPr>
          <a:xfrm>
            <a:off x="2768770" y="4422166"/>
            <a:ext cx="7205889" cy="2274771"/>
          </a:xfrm>
          <a:prstGeom prst="rect">
            <a:avLst/>
          </a:prstGeom>
        </p:spPr>
      </p:pic>
    </p:spTree>
    <p:extLst>
      <p:ext uri="{BB962C8B-B14F-4D97-AF65-F5344CB8AC3E}">
        <p14:creationId xmlns:p14="http://schemas.microsoft.com/office/powerpoint/2010/main" val="1319879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F803F-DC31-35F2-1591-59228FD4796E}"/>
              </a:ext>
            </a:extLst>
          </p:cNvPr>
          <p:cNvSpPr>
            <a:spLocks noGrp="1"/>
          </p:cNvSpPr>
          <p:nvPr>
            <p:ph type="body" idx="1"/>
          </p:nvPr>
        </p:nvSpPr>
        <p:spPr>
          <a:xfrm>
            <a:off x="1001339" y="3814158"/>
            <a:ext cx="10287000" cy="1795443"/>
          </a:xfrm>
        </p:spPr>
        <p:txBody>
          <a:bodyPr/>
          <a:lstStyle/>
          <a:p>
            <a:pPr marL="76200" indent="0">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1. Prepare two quantum registers. The first is an </a:t>
            </a:r>
            <a:r>
              <a:rPr lang="en-US" i="1" dirty="0">
                <a:solidFill>
                  <a:schemeClr val="tx1">
                    <a:lumMod val="50000"/>
                  </a:schemeClr>
                </a:solidFill>
                <a:latin typeface="Times New Roman" panose="02020603050405020304" pitchFamily="18" charset="0"/>
                <a:cs typeface="Times New Roman" panose="02020603050405020304" pitchFamily="18" charset="0"/>
              </a:rPr>
              <a:t>n</a:t>
            </a:r>
            <a:r>
              <a:rPr lang="en-US" dirty="0">
                <a:solidFill>
                  <a:schemeClr val="tx1">
                    <a:lumMod val="50000"/>
                  </a:schemeClr>
                </a:solidFill>
                <a:latin typeface="Times New Roman" panose="02020603050405020304" pitchFamily="18" charset="0"/>
                <a:cs typeface="Times New Roman" panose="02020603050405020304" pitchFamily="18" charset="0"/>
              </a:rPr>
              <a:t>-qubit register initialized to |0⟩, and the second is a one-qubit register initialized to |1⟩:</a:t>
            </a:r>
          </a:p>
          <a:p>
            <a:pPr marL="76200" indent="0" algn="ctr">
              <a:lnSpc>
                <a:spcPct val="100000"/>
              </a:lnSpc>
              <a:buNone/>
            </a:pPr>
            <a:r>
              <a:rPr lang="el-GR" sz="3200" dirty="0">
                <a:solidFill>
                  <a:schemeClr val="tx1">
                    <a:lumMod val="50000"/>
                  </a:schemeClr>
                </a:solidFill>
                <a:latin typeface="Times New Roman" panose="02020603050405020304" pitchFamily="18" charset="0"/>
                <a:cs typeface="Times New Roman" panose="02020603050405020304" pitchFamily="18" charset="0"/>
              </a:rPr>
              <a:t>|ψ</a:t>
            </a:r>
            <a:r>
              <a:rPr lang="el-GR" sz="3200" baseline="-25000" dirty="0">
                <a:solidFill>
                  <a:schemeClr val="tx1">
                    <a:lumMod val="50000"/>
                  </a:schemeClr>
                </a:solidFill>
                <a:latin typeface="Times New Roman" panose="02020603050405020304" pitchFamily="18" charset="0"/>
                <a:cs typeface="Times New Roman" panose="02020603050405020304" pitchFamily="18" charset="0"/>
              </a:rPr>
              <a:t>0</a:t>
            </a:r>
            <a:r>
              <a:rPr lang="el-GR" sz="3200" dirty="0">
                <a:solidFill>
                  <a:schemeClr val="tx1">
                    <a:lumMod val="50000"/>
                  </a:schemeClr>
                </a:solidFill>
                <a:latin typeface="Times New Roman" panose="02020603050405020304" pitchFamily="18" charset="0"/>
                <a:cs typeface="Times New Roman" panose="02020603050405020304" pitchFamily="18" charset="0"/>
              </a:rPr>
              <a:t>⟩=|0⟩</a:t>
            </a:r>
            <a:r>
              <a:rPr lang="el-GR" sz="3200" baseline="30000" dirty="0">
                <a:solidFill>
                  <a:schemeClr val="tx1">
                    <a:lumMod val="50000"/>
                  </a:schemeClr>
                </a:solidFill>
                <a:latin typeface="Times New Roman" panose="02020603050405020304" pitchFamily="18" charset="0"/>
                <a:cs typeface="Times New Roman" panose="02020603050405020304" pitchFamily="18" charset="0"/>
              </a:rPr>
              <a:t>⊗</a:t>
            </a:r>
            <a:r>
              <a:rPr lang="en-US" sz="3200" baseline="30000" dirty="0">
                <a:solidFill>
                  <a:schemeClr val="tx1">
                    <a:lumMod val="50000"/>
                  </a:schemeClr>
                </a:solidFill>
                <a:latin typeface="Times New Roman" panose="02020603050405020304" pitchFamily="18" charset="0"/>
                <a:cs typeface="Times New Roman" panose="02020603050405020304" pitchFamily="18" charset="0"/>
              </a:rPr>
              <a:t>n</a:t>
            </a:r>
            <a:r>
              <a:rPr lang="en-US" sz="3200" dirty="0">
                <a:solidFill>
                  <a:schemeClr val="tx1">
                    <a:lumMod val="50000"/>
                  </a:schemeClr>
                </a:solidFill>
                <a:latin typeface="Times New Roman" panose="02020603050405020304" pitchFamily="18" charset="0"/>
                <a:cs typeface="Times New Roman" panose="02020603050405020304" pitchFamily="18" charset="0"/>
              </a:rPr>
              <a:t>|1⟩</a:t>
            </a:r>
          </a:p>
        </p:txBody>
      </p:sp>
      <p:sp>
        <p:nvSpPr>
          <p:cNvPr id="5" name="Text Placeholder 4">
            <a:extLst>
              <a:ext uri="{FF2B5EF4-FFF2-40B4-BE49-F238E27FC236}">
                <a16:creationId xmlns:a16="http://schemas.microsoft.com/office/drawing/2014/main" id="{A4750695-B7DC-FE7C-95CC-44BC98FFFB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484406A-DE26-E69E-A78C-418E44C03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7" name="Picture 6" descr="A picture containing text, clock&#10;&#10;Description automatically generated">
            <a:extLst>
              <a:ext uri="{FF2B5EF4-FFF2-40B4-BE49-F238E27FC236}">
                <a16:creationId xmlns:a16="http://schemas.microsoft.com/office/drawing/2014/main" id="{D1F7BF5A-A9D3-6243-C97B-66E74437FFB2}"/>
              </a:ext>
            </a:extLst>
          </p:cNvPr>
          <p:cNvPicPr>
            <a:picLocks noChangeAspect="1"/>
          </p:cNvPicPr>
          <p:nvPr/>
        </p:nvPicPr>
        <p:blipFill>
          <a:blip r:embed="rId2"/>
          <a:stretch>
            <a:fillRect/>
          </a:stretch>
        </p:blipFill>
        <p:spPr>
          <a:xfrm>
            <a:off x="1672203" y="868290"/>
            <a:ext cx="9172907" cy="2895724"/>
          </a:xfrm>
          <a:prstGeom prst="rect">
            <a:avLst/>
          </a:prstGeom>
        </p:spPr>
      </p:pic>
    </p:spTree>
    <p:extLst>
      <p:ext uri="{BB962C8B-B14F-4D97-AF65-F5344CB8AC3E}">
        <p14:creationId xmlns:p14="http://schemas.microsoft.com/office/powerpoint/2010/main" val="1115628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F7F803F-DC31-35F2-1591-59228FD4796E}"/>
                  </a:ext>
                </a:extLst>
              </p:cNvPr>
              <p:cNvSpPr>
                <a:spLocks noGrp="1"/>
              </p:cNvSpPr>
              <p:nvPr>
                <p:ph type="body" idx="1"/>
              </p:nvPr>
            </p:nvSpPr>
            <p:spPr>
              <a:xfrm>
                <a:off x="1001339" y="3814158"/>
                <a:ext cx="10287000" cy="2175552"/>
              </a:xfrm>
            </p:spPr>
            <p:txBody>
              <a:bodyPr/>
              <a:lstStyle/>
              <a:p>
                <a:pPr marL="76200" indent="0">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2. Apply a Hadamard gate to each qubit:</a:t>
                </a:r>
                <a:endParaRPr lang="el-GR"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buNone/>
                </a:pPr>
                <a:r>
                  <a:rPr lang="el-GR" sz="2800" dirty="0">
                    <a:solidFill>
                      <a:schemeClr val="tx1">
                        <a:lumMod val="50000"/>
                      </a:schemeClr>
                    </a:solidFill>
                    <a:latin typeface="Times New Roman" panose="02020603050405020304" pitchFamily="18" charset="0"/>
                    <a:cs typeface="Times New Roman" panose="02020603050405020304" pitchFamily="18" charset="0"/>
                  </a:rPr>
                  <a:t>|ψ</a:t>
                </a:r>
                <a:r>
                  <a:rPr lang="en-US" sz="2800" baseline="-25000" dirty="0">
                    <a:solidFill>
                      <a:schemeClr val="tx1">
                        <a:lumMod val="50000"/>
                      </a:schemeClr>
                    </a:solidFill>
                    <a:latin typeface="Times New Roman" panose="02020603050405020304" pitchFamily="18" charset="0"/>
                    <a:cs typeface="Times New Roman" panose="02020603050405020304" pitchFamily="18" charset="0"/>
                  </a:rPr>
                  <a:t>1</a:t>
                </a:r>
                <a:r>
                  <a:rPr lang="el-GR" sz="2800"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 </a:t>
                </a:r>
                <a:r>
                  <a:rPr lang="el-GR" sz="2800"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fPr>
                      <m:num>
                        <m:r>
                          <a:rPr lang="el-GR" sz="2800" b="0" i="1" smtClean="0">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radPr>
                          <m:deg/>
                          <m:e>
                            <m:sSup>
                              <m:sSupPr>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sSupPr>
                              <m:e>
                                <m:r>
                                  <a:rPr lang="el-GR" sz="2800" b="0" i="1"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smtClean="0">
                                    <a:solidFill>
                                      <a:schemeClr val="tx1">
                                        <a:lumMod val="50000"/>
                                      </a:schemeClr>
                                    </a:solidFill>
                                    <a:latin typeface="Cambria Math" panose="02040503050406030204" pitchFamily="18" charset="0"/>
                                    <a:cs typeface="Times New Roman" panose="02020603050405020304" pitchFamily="18" charset="0"/>
                                  </a:rPr>
                                  <m:t>𝑛</m:t>
                                </m:r>
                                <m:r>
                                  <a:rPr lang="el-GR" sz="2800" b="0" i="1" smtClean="0">
                                    <a:solidFill>
                                      <a:schemeClr val="tx1">
                                        <a:lumMod val="50000"/>
                                      </a:schemeClr>
                                    </a:solidFill>
                                    <a:latin typeface="Cambria Math" panose="02040503050406030204" pitchFamily="18" charset="0"/>
                                    <a:cs typeface="Times New Roman" panose="02020603050405020304" pitchFamily="18" charset="0"/>
                                  </a:rPr>
                                  <m:t>+1</m:t>
                                </m:r>
                              </m:sup>
                            </m:sSup>
                          </m:e>
                        </m:rad>
                      </m:den>
                    </m:f>
                    <m:nary>
                      <m:naryPr>
                        <m:chr m:val="∑"/>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naryPr>
                      <m:sub>
                        <m:r>
                          <m:rPr>
                            <m:brk m:alnAt="23"/>
                          </m:rP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sSupPr>
                          <m:e>
                            <m:r>
                              <a:rPr lang="en-US" sz="2800" b="0" i="1" dirty="0"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𝑛</m:t>
                            </m:r>
                          </m:sup>
                        </m:s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−1</m:t>
                        </m:r>
                      </m:sup>
                      <m:e>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r>
                          <m:rPr>
                            <m:nor/>
                          </m:rPr>
                          <a:rPr lang="en-US" sz="2800" i="1" dirty="0">
                            <a:solidFill>
                              <a:schemeClr val="tx1">
                                <a:lumMod val="50000"/>
                              </a:schemeClr>
                            </a:solidFill>
                            <a:latin typeface="Times New Roman" panose="02020603050405020304" pitchFamily="18" charset="0"/>
                            <a:cs typeface="Times New Roman" panose="02020603050405020304" pitchFamily="18" charset="0"/>
                          </a:rPr>
                          <m:t>x</m:t>
                        </m:r>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e>
                    </m:nary>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(|0⟩ − |1⟩</m:t>
                    </m:r>
                    <m:r>
                      <m:rPr>
                        <m:nor/>
                      </m:rPr>
                      <a:rPr lang="en-US" sz="2800" b="0" i="0" dirty="0" smtClean="0">
                        <a:solidFill>
                          <a:schemeClr val="tx1">
                            <a:lumMod val="50000"/>
                          </a:schemeClr>
                        </a:solidFill>
                        <a:latin typeface="Times New Roman" panose="02020603050405020304" pitchFamily="18" charset="0"/>
                        <a:cs typeface="Times New Roman" panose="02020603050405020304" pitchFamily="18" charset="0"/>
                      </a:rPr>
                      <m:t>)</m:t>
                    </m:r>
                  </m:oMath>
                </a14:m>
                <a:endParaRPr lang="en-US" sz="2800" dirty="0">
                  <a:solidFill>
                    <a:schemeClr val="tx1">
                      <a:lumMod val="50000"/>
                    </a:schemeClr>
                  </a:solidFill>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1F7F803F-DC31-35F2-1591-59228FD4796E}"/>
                  </a:ext>
                </a:extLst>
              </p:cNvPr>
              <p:cNvSpPr>
                <a:spLocks noGrp="1" noRot="1" noChangeAspect="1" noMove="1" noResize="1" noEditPoints="1" noAdjustHandles="1" noChangeArrowheads="1" noChangeShapeType="1" noTextEdit="1"/>
              </p:cNvSpPr>
              <p:nvPr>
                <p:ph type="body" idx="1"/>
              </p:nvPr>
            </p:nvSpPr>
            <p:spPr>
              <a:xfrm>
                <a:off x="1001339" y="3814158"/>
                <a:ext cx="10287000" cy="2175552"/>
              </a:xfrm>
              <a:blipFill>
                <a:blip r:embed="rId2"/>
                <a:stretch>
                  <a:fillRect l="-123" b="-4070"/>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4750695-B7DC-FE7C-95CC-44BC98FFFB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484406A-DE26-E69E-A78C-418E44C03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pic>
        <p:nvPicPr>
          <p:cNvPr id="7" name="Picture 6" descr="A picture containing text, clock&#10;&#10;Description automatically generated">
            <a:extLst>
              <a:ext uri="{FF2B5EF4-FFF2-40B4-BE49-F238E27FC236}">
                <a16:creationId xmlns:a16="http://schemas.microsoft.com/office/drawing/2014/main" id="{D1F7BF5A-A9D3-6243-C97B-66E74437FFB2}"/>
              </a:ext>
            </a:extLst>
          </p:cNvPr>
          <p:cNvPicPr>
            <a:picLocks noChangeAspect="1"/>
          </p:cNvPicPr>
          <p:nvPr/>
        </p:nvPicPr>
        <p:blipFill>
          <a:blip r:embed="rId3"/>
          <a:stretch>
            <a:fillRect/>
          </a:stretch>
        </p:blipFill>
        <p:spPr>
          <a:xfrm>
            <a:off x="1672203" y="868290"/>
            <a:ext cx="9172907" cy="2895724"/>
          </a:xfrm>
          <a:prstGeom prst="rect">
            <a:avLst/>
          </a:prstGeom>
        </p:spPr>
      </p:pic>
    </p:spTree>
    <p:extLst>
      <p:ext uri="{BB962C8B-B14F-4D97-AF65-F5344CB8AC3E}">
        <p14:creationId xmlns:p14="http://schemas.microsoft.com/office/powerpoint/2010/main" val="3638362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F7F803F-DC31-35F2-1591-59228FD4796E}"/>
                  </a:ext>
                </a:extLst>
              </p:cNvPr>
              <p:cNvSpPr>
                <a:spLocks noGrp="1"/>
              </p:cNvSpPr>
              <p:nvPr>
                <p:ph type="body" idx="1"/>
              </p:nvPr>
            </p:nvSpPr>
            <p:spPr>
              <a:xfrm>
                <a:off x="1001339" y="3615397"/>
                <a:ext cx="10287000" cy="2374313"/>
              </a:xfrm>
            </p:spPr>
            <p:txBody>
              <a:bodyPr/>
              <a:lstStyle/>
              <a:p>
                <a:pPr marL="76200" indent="0">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3. Apply the quantum oracle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n-US" dirty="0">
                    <a:solidFill>
                      <a:schemeClr val="tx1">
                        <a:lumMod val="50000"/>
                      </a:schemeClr>
                    </a:solidFill>
                    <a:latin typeface="Times New Roman" panose="02020603050405020304" pitchFamily="18" charset="0"/>
                    <a:cs typeface="Times New Roman" panose="02020603050405020304" pitchFamily="18" charset="0"/>
                  </a:rPr>
                  <a:t>⟩ to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l-GR"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f(x)</a:t>
                </a:r>
                <a:r>
                  <a:rPr lang="en-US" dirty="0">
                    <a:solidFill>
                      <a:schemeClr val="tx1">
                        <a:lumMod val="50000"/>
                      </a:schemeClr>
                    </a:solidFill>
                    <a:latin typeface="Times New Roman" panose="02020603050405020304" pitchFamily="18" charset="0"/>
                    <a:cs typeface="Times New Roman" panose="02020603050405020304" pitchFamily="18" charset="0"/>
                  </a:rPr>
                  <a:t>⟩:</a:t>
                </a:r>
                <a:endParaRPr lang="el-GR"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spcBef>
                    <a:spcPts val="600"/>
                  </a:spcBef>
                  <a:buNone/>
                </a:pPr>
                <a:r>
                  <a:rPr lang="el-GR" sz="2800" dirty="0">
                    <a:solidFill>
                      <a:schemeClr val="tx1">
                        <a:lumMod val="50000"/>
                      </a:schemeClr>
                    </a:solidFill>
                    <a:latin typeface="Times New Roman" panose="02020603050405020304" pitchFamily="18" charset="0"/>
                    <a:cs typeface="Times New Roman" panose="02020603050405020304" pitchFamily="18" charset="0"/>
                  </a:rPr>
                  <a:t>|ψ</a:t>
                </a:r>
                <a:r>
                  <a:rPr lang="el-GR" sz="2800" baseline="-25000" dirty="0">
                    <a:solidFill>
                      <a:schemeClr val="tx1">
                        <a:lumMod val="50000"/>
                      </a:schemeClr>
                    </a:solidFill>
                    <a:latin typeface="Times New Roman" panose="02020603050405020304" pitchFamily="18" charset="0"/>
                    <a:cs typeface="Times New Roman" panose="02020603050405020304" pitchFamily="18" charset="0"/>
                  </a:rPr>
                  <a:t>2</a:t>
                </a:r>
                <a:r>
                  <a:rPr lang="el-GR" sz="2800"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 </a:t>
                </a:r>
                <a:r>
                  <a:rPr lang="el-GR" sz="2800"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fPr>
                      <m:num>
                        <m:r>
                          <a:rPr lang="el-GR" sz="2800" b="0" i="1" smtClean="0">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radPr>
                          <m:deg/>
                          <m:e>
                            <m:sSup>
                              <m:sSupPr>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sSupPr>
                              <m:e>
                                <m:r>
                                  <a:rPr lang="el-GR" sz="2800" b="0" i="1"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smtClean="0">
                                    <a:solidFill>
                                      <a:schemeClr val="tx1">
                                        <a:lumMod val="50000"/>
                                      </a:schemeClr>
                                    </a:solidFill>
                                    <a:latin typeface="Cambria Math" panose="02040503050406030204" pitchFamily="18" charset="0"/>
                                    <a:cs typeface="Times New Roman" panose="02020603050405020304" pitchFamily="18" charset="0"/>
                                  </a:rPr>
                                  <m:t>𝑛</m:t>
                                </m:r>
                                <m:r>
                                  <a:rPr lang="el-GR" sz="2800" b="0" i="1" smtClean="0">
                                    <a:solidFill>
                                      <a:schemeClr val="tx1">
                                        <a:lumMod val="50000"/>
                                      </a:schemeClr>
                                    </a:solidFill>
                                    <a:latin typeface="Cambria Math" panose="02040503050406030204" pitchFamily="18" charset="0"/>
                                    <a:cs typeface="Times New Roman" panose="02020603050405020304" pitchFamily="18" charset="0"/>
                                  </a:rPr>
                                  <m:t>+1</m:t>
                                </m:r>
                              </m:sup>
                            </m:sSup>
                          </m:e>
                        </m:rad>
                      </m:den>
                    </m:f>
                    <m:nary>
                      <m:naryPr>
                        <m:chr m:val="∑"/>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naryPr>
                      <m:sub>
                        <m:r>
                          <m:rPr>
                            <m:brk m:alnAt="23"/>
                          </m:rP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sSupPr>
                          <m:e>
                            <m:r>
                              <a:rPr lang="en-US" sz="2800" b="0" i="1" dirty="0"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𝑛</m:t>
                            </m:r>
                          </m:sup>
                        </m:s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−1</m:t>
                        </m:r>
                      </m:sup>
                      <m:e>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r>
                          <m:rPr>
                            <m:nor/>
                          </m:rPr>
                          <a:rPr lang="en-US" sz="2800" i="1" dirty="0">
                            <a:solidFill>
                              <a:schemeClr val="tx1">
                                <a:lumMod val="50000"/>
                              </a:schemeClr>
                            </a:solidFill>
                            <a:latin typeface="Times New Roman" panose="02020603050405020304" pitchFamily="18" charset="0"/>
                            <a:cs typeface="Times New Roman" panose="02020603050405020304" pitchFamily="18" charset="0"/>
                          </a:rPr>
                          <m:t>x</m:t>
                        </m:r>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e>
                    </m:nary>
                    <m:r>
                      <a:rPr lang="en-US" sz="2800" b="0" i="0" dirty="0" smtClean="0">
                        <a:solidFill>
                          <a:schemeClr val="tx1">
                            <a:lumMod val="50000"/>
                          </a:schemeClr>
                        </a:solidFill>
                        <a:latin typeface="Cambria Math" panose="02040503050406030204" pitchFamily="18" charset="0"/>
                        <a:cs typeface="Times New Roman" panose="02020603050405020304" pitchFamily="18" charset="0"/>
                      </a:rPr>
                      <m:t> </m:t>
                    </m:r>
                  </m:oMath>
                </a14:m>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n-US" sz="2800" i="1" dirty="0">
                    <a:solidFill>
                      <a:schemeClr val="tx1">
                        <a:lumMod val="50000"/>
                      </a:schemeClr>
                    </a:solidFill>
                    <a:latin typeface="Times New Roman" panose="02020603050405020304" pitchFamily="18" charset="0"/>
                    <a:cs typeface="Times New Roman" panose="02020603050405020304" pitchFamily="18" charset="0"/>
                  </a:rPr>
                  <a:t>f(x)</a:t>
                </a:r>
                <a:r>
                  <a:rPr lang="en-US" sz="2800" dirty="0">
                    <a:solidFill>
                      <a:schemeClr val="tx1">
                        <a:lumMod val="50000"/>
                      </a:schemeClr>
                    </a:solidFill>
                    <a:latin typeface="Times New Roman" panose="02020603050405020304" pitchFamily="18" charset="0"/>
                    <a:cs typeface="Times New Roman" panose="02020603050405020304" pitchFamily="18" charset="0"/>
                  </a:rPr>
                  <a:t>⟩ − |1⊕</a:t>
                </a:r>
                <a:r>
                  <a:rPr lang="en-US" sz="2800" i="1" dirty="0">
                    <a:solidFill>
                      <a:schemeClr val="tx1">
                        <a:lumMod val="50000"/>
                      </a:schemeClr>
                    </a:solidFill>
                    <a:latin typeface="Times New Roman" panose="02020603050405020304" pitchFamily="18" charset="0"/>
                    <a:cs typeface="Times New Roman" panose="02020603050405020304" pitchFamily="18" charset="0"/>
                  </a:rPr>
                  <a:t>f(x)</a:t>
                </a:r>
                <a:r>
                  <a:rPr lang="en-US" sz="2800" dirty="0">
                    <a:solidFill>
                      <a:schemeClr val="tx1">
                        <a:lumMod val="50000"/>
                      </a:schemeClr>
                    </a:solidFill>
                    <a:latin typeface="Times New Roman" panose="02020603050405020304" pitchFamily="18" charset="0"/>
                    <a:cs typeface="Times New Roman" panose="02020603050405020304" pitchFamily="18" charset="0"/>
                  </a:rPr>
                  <a:t>⟩)</a:t>
                </a:r>
                <a:endParaRPr lang="el-GR" sz="2800"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spcBef>
                    <a:spcPts val="600"/>
                  </a:spcBef>
                  <a:buNone/>
                </a:pPr>
                <a:r>
                  <a:rPr lang="en-US" sz="2800" dirty="0">
                    <a:solidFill>
                      <a:schemeClr val="tx1">
                        <a:lumMod val="50000"/>
                      </a:schemeClr>
                    </a:solidFill>
                    <a:latin typeface="Times New Roman" panose="02020603050405020304" pitchFamily="18" charset="0"/>
                    <a:cs typeface="Times New Roman" panose="02020603050405020304" pitchFamily="18" charset="0"/>
                  </a:rPr>
                  <a:t>          =</a:t>
                </a:r>
                <a:r>
                  <a:rPr lang="el-GR" sz="2800"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l-GR" sz="2800" i="1">
                            <a:solidFill>
                              <a:schemeClr val="tx1">
                                <a:lumMod val="50000"/>
                              </a:schemeClr>
                            </a:solidFill>
                            <a:latin typeface="Cambria Math" panose="02040503050406030204" pitchFamily="18" charset="0"/>
                            <a:cs typeface="Times New Roman" panose="02020603050405020304" pitchFamily="18" charset="0"/>
                          </a:rPr>
                        </m:ctrlPr>
                      </m:fPr>
                      <m:num>
                        <m:r>
                          <a:rPr lang="el-GR" sz="2800" i="1">
                            <a:solidFill>
                              <a:schemeClr val="tx1">
                                <a:lumMod val="50000"/>
                              </a:schemeClr>
                            </a:solidFill>
                            <a:latin typeface="Cambria Math" panose="02040503050406030204" pitchFamily="18" charset="0"/>
                            <a:cs typeface="Times New Roman" panose="02020603050405020304" pitchFamily="18" charset="0"/>
                          </a:rPr>
                          <m:t>1</m:t>
                        </m:r>
                      </m:num>
                      <m:den>
                        <m:rad>
                          <m:radPr>
                            <m:degHide m:val="on"/>
                            <m:ctrlPr>
                              <a:rPr lang="el-GR" sz="2800" i="1">
                                <a:solidFill>
                                  <a:schemeClr val="tx1">
                                    <a:lumMod val="50000"/>
                                  </a:schemeClr>
                                </a:solidFill>
                                <a:latin typeface="Cambria Math" panose="02040503050406030204" pitchFamily="18" charset="0"/>
                                <a:cs typeface="Times New Roman" panose="02020603050405020304" pitchFamily="18" charset="0"/>
                              </a:rPr>
                            </m:ctrlPr>
                          </m:radPr>
                          <m:deg/>
                          <m:e>
                            <m:sSup>
                              <m:sSupPr>
                                <m:ctrlPr>
                                  <a:rPr lang="el-GR" sz="2800" i="1">
                                    <a:solidFill>
                                      <a:schemeClr val="tx1">
                                        <a:lumMod val="50000"/>
                                      </a:schemeClr>
                                    </a:solidFill>
                                    <a:latin typeface="Cambria Math" panose="02040503050406030204" pitchFamily="18" charset="0"/>
                                    <a:cs typeface="Times New Roman" panose="02020603050405020304" pitchFamily="18" charset="0"/>
                                  </a:rPr>
                                </m:ctrlPr>
                              </m:sSupPr>
                              <m:e>
                                <m:r>
                                  <a:rPr lang="el-GR" sz="2800" i="1">
                                    <a:solidFill>
                                      <a:schemeClr val="tx1">
                                        <a:lumMod val="50000"/>
                                      </a:schemeClr>
                                    </a:solidFill>
                                    <a:latin typeface="Cambria Math" panose="02040503050406030204" pitchFamily="18" charset="0"/>
                                    <a:cs typeface="Times New Roman" panose="02020603050405020304" pitchFamily="18" charset="0"/>
                                  </a:rPr>
                                  <m:t>2</m:t>
                                </m:r>
                              </m:e>
                              <m:sup>
                                <m:r>
                                  <a:rPr lang="en-US" sz="2800" i="1">
                                    <a:solidFill>
                                      <a:schemeClr val="tx1">
                                        <a:lumMod val="50000"/>
                                      </a:schemeClr>
                                    </a:solidFill>
                                    <a:latin typeface="Cambria Math" panose="02040503050406030204" pitchFamily="18" charset="0"/>
                                    <a:cs typeface="Times New Roman" panose="02020603050405020304" pitchFamily="18" charset="0"/>
                                  </a:rPr>
                                  <m:t>𝑛</m:t>
                                </m:r>
                                <m:r>
                                  <a:rPr lang="el-GR" sz="2800" i="1">
                                    <a:solidFill>
                                      <a:schemeClr val="tx1">
                                        <a:lumMod val="50000"/>
                                      </a:schemeClr>
                                    </a:solidFill>
                                    <a:latin typeface="Cambria Math" panose="02040503050406030204" pitchFamily="18" charset="0"/>
                                    <a:cs typeface="Times New Roman" panose="02020603050405020304" pitchFamily="18" charset="0"/>
                                  </a:rPr>
                                  <m:t>+1</m:t>
                                </m:r>
                              </m:sup>
                            </m:sSup>
                          </m:e>
                        </m:rad>
                      </m:den>
                    </m:f>
                    <m:nary>
                      <m:naryPr>
                        <m:chr m:val="∑"/>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naryPr>
                      <m:sub>
                        <m:r>
                          <m:rPr>
                            <m:brk m:alnAt="23"/>
                          </m:rPr>
                          <a:rPr lang="en-US" sz="2800" i="1" dirty="0">
                            <a:solidFill>
                              <a:schemeClr val="tx1">
                                <a:lumMod val="50000"/>
                              </a:schemeClr>
                            </a:solidFill>
                            <a:latin typeface="Cambria Math" panose="02040503050406030204" pitchFamily="18" charset="0"/>
                            <a:cs typeface="Times New Roman" panose="02020603050405020304" pitchFamily="18" charset="0"/>
                          </a:rPr>
                          <m:t>𝑥</m:t>
                        </m:r>
                        <m:r>
                          <a:rPr lang="en-US" sz="2800" i="1" dirty="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sz="2800" i="1" dirty="0">
                                <a:solidFill>
                                  <a:schemeClr val="tx1">
                                    <a:lumMod val="50000"/>
                                  </a:schemeClr>
                                </a:solidFill>
                                <a:latin typeface="Cambria Math" panose="02040503050406030204" pitchFamily="18" charset="0"/>
                                <a:cs typeface="Times New Roman" panose="02020603050405020304" pitchFamily="18" charset="0"/>
                              </a:rPr>
                            </m:ctrlPr>
                          </m:sSupPr>
                          <m:e>
                            <m:r>
                              <a:rPr lang="en-US" sz="2800" i="1" dirty="0">
                                <a:solidFill>
                                  <a:schemeClr val="tx1">
                                    <a:lumMod val="50000"/>
                                  </a:schemeClr>
                                </a:solidFill>
                                <a:latin typeface="Cambria Math" panose="02040503050406030204" pitchFamily="18" charset="0"/>
                                <a:cs typeface="Times New Roman" panose="02020603050405020304" pitchFamily="18" charset="0"/>
                              </a:rPr>
                              <m:t>2</m:t>
                            </m:r>
                          </m:e>
                          <m:sup>
                            <m:r>
                              <a:rPr lang="en-US" sz="2800" i="1" dirty="0">
                                <a:solidFill>
                                  <a:schemeClr val="tx1">
                                    <a:lumMod val="50000"/>
                                  </a:schemeClr>
                                </a:solidFill>
                                <a:latin typeface="Cambria Math" panose="02040503050406030204" pitchFamily="18" charset="0"/>
                                <a:cs typeface="Times New Roman" panose="02020603050405020304" pitchFamily="18" charset="0"/>
                              </a:rPr>
                              <m:t>𝑛</m:t>
                            </m:r>
                          </m:sup>
                        </m:sSup>
                        <m:r>
                          <a:rPr lang="en-US" sz="2800" i="1" dirty="0">
                            <a:solidFill>
                              <a:schemeClr val="tx1">
                                <a:lumMod val="50000"/>
                              </a:schemeClr>
                            </a:solidFill>
                            <a:latin typeface="Cambria Math" panose="02040503050406030204" pitchFamily="18" charset="0"/>
                            <a:cs typeface="Times New Roman" panose="02020603050405020304" pitchFamily="18" charset="0"/>
                          </a:rPr>
                          <m:t>−1</m:t>
                        </m:r>
                      </m:sup>
                      <m:e>
                        <m:sSup>
                          <m:sSupPr>
                            <m:ctrlPr>
                              <a:rPr lang="en-US" sz="2800" b="0" i="1" dirty="0" smtClean="0">
                                <a:solidFill>
                                  <a:schemeClr val="tx1">
                                    <a:lumMod val="50000"/>
                                  </a:schemeClr>
                                </a:solidFill>
                                <a:latin typeface="Cambria Math" panose="02040503050406030204" pitchFamily="18" charset="0"/>
                                <a:cs typeface="Times New Roman" panose="02020603050405020304" pitchFamily="18" charset="0"/>
                              </a:rPr>
                            </m:ctrlPr>
                          </m:sSupPr>
                          <m:e>
                            <m:r>
                              <a:rPr lang="en-US" sz="2800" b="0" i="1" dirty="0" smtClean="0">
                                <a:solidFill>
                                  <a:schemeClr val="tx1">
                                    <a:lumMod val="50000"/>
                                  </a:schemeClr>
                                </a:solidFill>
                                <a:latin typeface="Cambria Math" panose="02040503050406030204" pitchFamily="18" charset="0"/>
                                <a:cs typeface="Times New Roman" panose="02020603050405020304" pitchFamily="18" charset="0"/>
                              </a:rPr>
                              <m:t>(−1)</m:t>
                            </m:r>
                          </m:e>
                          <m: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𝑓</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m:t>
                            </m:r>
                          </m:sup>
                        </m:sSup>
                      </m:e>
                    </m:nary>
                    <m:r>
                      <a:rPr lang="en-US" sz="2800" dirty="0">
                        <a:solidFill>
                          <a:schemeClr val="tx1">
                            <a:lumMod val="50000"/>
                          </a:schemeClr>
                        </a:solidFill>
                        <a:latin typeface="Cambria Math" panose="02040503050406030204" pitchFamily="18" charset="0"/>
                        <a:cs typeface="Times New Roman" panose="02020603050405020304" pitchFamily="18" charset="0"/>
                      </a:rPr>
                      <m:t> </m:t>
                    </m:r>
                  </m:oMath>
                </a14:m>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n-US" sz="2800" i="1" dirty="0">
                    <a:solidFill>
                      <a:schemeClr val="tx1">
                        <a:lumMod val="50000"/>
                      </a:schemeClr>
                    </a:solidFill>
                    <a:latin typeface="Times New Roman" panose="02020603050405020304" pitchFamily="18" charset="0"/>
                    <a:cs typeface="Times New Roman" panose="02020603050405020304" pitchFamily="18" charset="0"/>
                  </a:rPr>
                  <a:t>x</a:t>
                </a:r>
                <a:r>
                  <a:rPr lang="en-US" sz="2800" dirty="0">
                    <a:solidFill>
                      <a:schemeClr val="tx1">
                        <a:lumMod val="50000"/>
                      </a:schemeClr>
                    </a:solidFill>
                    <a:latin typeface="Times New Roman" panose="02020603050405020304" pitchFamily="18" charset="0"/>
                    <a:cs typeface="Times New Roman" panose="02020603050405020304" pitchFamily="18" charset="0"/>
                  </a:rPr>
                  <a:t>⟩ (|0⟩ - |1⟩)</a:t>
                </a:r>
              </a:p>
              <a:p>
                <a:pPr marL="76200" indent="0">
                  <a:lnSpc>
                    <a:spcPct val="100000"/>
                  </a:lnSpc>
                  <a:spcBef>
                    <a:spcPts val="0"/>
                  </a:spcBef>
                  <a:buNone/>
                </a:pPr>
                <a:r>
                  <a:rPr lang="en-US" dirty="0">
                    <a:solidFill>
                      <a:schemeClr val="tx1">
                        <a:lumMod val="50000"/>
                      </a:schemeClr>
                    </a:solidFill>
                    <a:latin typeface="Times New Roman" panose="02020603050405020304" pitchFamily="18" charset="0"/>
                    <a:cs typeface="Times New Roman" panose="02020603050405020304" pitchFamily="18" charset="0"/>
                  </a:rPr>
                  <a:t>since for each </a:t>
                </a:r>
                <a:r>
                  <a:rPr lang="en-US" i="1" dirty="0">
                    <a:solidFill>
                      <a:schemeClr val="tx1">
                        <a:lumMod val="50000"/>
                      </a:schemeClr>
                    </a:solidFill>
                    <a:latin typeface="Times New Roman" panose="02020603050405020304" pitchFamily="18" charset="0"/>
                    <a:cs typeface="Times New Roman" panose="02020603050405020304" pitchFamily="18" charset="0"/>
                  </a:rPr>
                  <a:t>x</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i="1" dirty="0">
                    <a:solidFill>
                      <a:schemeClr val="tx1">
                        <a:lumMod val="50000"/>
                      </a:schemeClr>
                    </a:solidFill>
                    <a:latin typeface="Times New Roman" panose="02020603050405020304" pitchFamily="18" charset="0"/>
                    <a:cs typeface="Times New Roman" panose="02020603050405020304" pitchFamily="18" charset="0"/>
                  </a:rPr>
                  <a:t>f(x) </a:t>
                </a:r>
                <a:r>
                  <a:rPr lang="en-US" dirty="0">
                    <a:solidFill>
                      <a:schemeClr val="tx1">
                        <a:lumMod val="50000"/>
                      </a:schemeClr>
                    </a:solidFill>
                    <a:latin typeface="Times New Roman" panose="02020603050405020304" pitchFamily="18" charset="0"/>
                    <a:cs typeface="Times New Roman" panose="02020603050405020304" pitchFamily="18" charset="0"/>
                  </a:rPr>
                  <a:t>is either 0 or 1. </a:t>
                </a:r>
              </a:p>
            </p:txBody>
          </p:sp>
        </mc:Choice>
        <mc:Fallback xmlns="">
          <p:sp>
            <p:nvSpPr>
              <p:cNvPr id="2" name="Text Placeholder 1">
                <a:extLst>
                  <a:ext uri="{FF2B5EF4-FFF2-40B4-BE49-F238E27FC236}">
                    <a16:creationId xmlns:a16="http://schemas.microsoft.com/office/drawing/2014/main" id="{1F7F803F-DC31-35F2-1591-59228FD4796E}"/>
                  </a:ext>
                </a:extLst>
              </p:cNvPr>
              <p:cNvSpPr>
                <a:spLocks noGrp="1" noRot="1" noChangeAspect="1" noMove="1" noResize="1" noEditPoints="1" noAdjustHandles="1" noChangeArrowheads="1" noChangeShapeType="1" noTextEdit="1"/>
              </p:cNvSpPr>
              <p:nvPr>
                <p:ph type="body" idx="1"/>
              </p:nvPr>
            </p:nvSpPr>
            <p:spPr>
              <a:xfrm>
                <a:off x="1001339" y="3615397"/>
                <a:ext cx="10287000" cy="2374313"/>
              </a:xfrm>
              <a:blipFill>
                <a:blip r:embed="rId2"/>
                <a:stretch>
                  <a:fillRect l="-123" t="-1064" b="-22340"/>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4750695-B7DC-FE7C-95CC-44BC98FFFB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484406A-DE26-E69E-A78C-418E44C03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pic>
        <p:nvPicPr>
          <p:cNvPr id="7" name="Picture 6" descr="A picture containing text, clock&#10;&#10;Description automatically generated">
            <a:extLst>
              <a:ext uri="{FF2B5EF4-FFF2-40B4-BE49-F238E27FC236}">
                <a16:creationId xmlns:a16="http://schemas.microsoft.com/office/drawing/2014/main" id="{D1F7BF5A-A9D3-6243-C97B-66E74437FFB2}"/>
              </a:ext>
            </a:extLst>
          </p:cNvPr>
          <p:cNvPicPr>
            <a:picLocks noChangeAspect="1"/>
          </p:cNvPicPr>
          <p:nvPr/>
        </p:nvPicPr>
        <p:blipFill>
          <a:blip r:embed="rId3"/>
          <a:stretch>
            <a:fillRect/>
          </a:stretch>
        </p:blipFill>
        <p:spPr>
          <a:xfrm>
            <a:off x="1672203" y="868290"/>
            <a:ext cx="9172907" cy="2895724"/>
          </a:xfrm>
          <a:prstGeom prst="rect">
            <a:avLst/>
          </a:prstGeom>
        </p:spPr>
      </p:pic>
    </p:spTree>
    <p:extLst>
      <p:ext uri="{BB962C8B-B14F-4D97-AF65-F5344CB8AC3E}">
        <p14:creationId xmlns:p14="http://schemas.microsoft.com/office/powerpoint/2010/main" val="3103137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F7F803F-DC31-35F2-1591-59228FD4796E}"/>
                  </a:ext>
                </a:extLst>
              </p:cNvPr>
              <p:cNvSpPr>
                <a:spLocks noGrp="1"/>
              </p:cNvSpPr>
              <p:nvPr>
                <p:ph type="body" idx="1"/>
              </p:nvPr>
            </p:nvSpPr>
            <p:spPr>
              <a:xfrm>
                <a:off x="1001339" y="3615397"/>
                <a:ext cx="10287000" cy="2803273"/>
              </a:xfrm>
            </p:spPr>
            <p:txBody>
              <a:bodyPr/>
              <a:lstStyle/>
              <a:p>
                <a:pPr marL="76200" indent="0">
                  <a:lnSpc>
                    <a:spcPct val="100000"/>
                  </a:lnSpc>
                  <a:buNone/>
                </a:pPr>
                <a:r>
                  <a:rPr lang="en-US" dirty="0">
                    <a:solidFill>
                      <a:schemeClr val="tx1">
                        <a:lumMod val="50000"/>
                      </a:schemeClr>
                    </a:solidFill>
                    <a:latin typeface="Times New Roman" panose="02020603050405020304" pitchFamily="18" charset="0"/>
                    <a:cs typeface="Times New Roman" panose="02020603050405020304" pitchFamily="18" charset="0"/>
                  </a:rPr>
                  <a:t>4. At this point the second single qubit register may be ignored. Apply a H gate to each qubit in the first register:</a:t>
                </a:r>
                <a:endParaRPr lang="el-GR"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spcBef>
                    <a:spcPts val="600"/>
                  </a:spcBef>
                  <a:buNone/>
                </a:pPr>
                <a:r>
                  <a:rPr lang="el-GR" sz="2800" dirty="0">
                    <a:solidFill>
                      <a:schemeClr val="tx1">
                        <a:lumMod val="50000"/>
                      </a:schemeClr>
                    </a:solidFill>
                    <a:latin typeface="Times New Roman" panose="02020603050405020304" pitchFamily="18" charset="0"/>
                    <a:cs typeface="Times New Roman" panose="02020603050405020304" pitchFamily="18" charset="0"/>
                  </a:rPr>
                  <a:t>|ψ</a:t>
                </a:r>
                <a:r>
                  <a:rPr lang="en-US" sz="2800" baseline="-25000" dirty="0">
                    <a:solidFill>
                      <a:schemeClr val="tx1">
                        <a:lumMod val="50000"/>
                      </a:schemeClr>
                    </a:solidFill>
                    <a:latin typeface="Times New Roman" panose="02020603050405020304" pitchFamily="18" charset="0"/>
                    <a:cs typeface="Times New Roman" panose="02020603050405020304" pitchFamily="18" charset="0"/>
                  </a:rPr>
                  <a:t>3</a:t>
                </a:r>
                <a:r>
                  <a:rPr lang="el-GR" sz="2800" dirty="0">
                    <a:solidFill>
                      <a:schemeClr val="tx1">
                        <a:lumMod val="50000"/>
                      </a:schemeClr>
                    </a:solidFill>
                    <a:latin typeface="Times New Roman" panose="02020603050405020304" pitchFamily="18" charset="0"/>
                    <a:cs typeface="Times New Roman" panose="02020603050405020304" pitchFamily="18" charset="0"/>
                  </a:rPr>
                  <a:t>⟩</a:t>
                </a:r>
                <a:r>
                  <a:rPr lang="en-US" sz="2800" dirty="0">
                    <a:solidFill>
                      <a:schemeClr val="tx1">
                        <a:lumMod val="50000"/>
                      </a:schemeClr>
                    </a:solidFill>
                    <a:latin typeface="Times New Roman" panose="02020603050405020304" pitchFamily="18" charset="0"/>
                    <a:cs typeface="Times New Roman" panose="02020603050405020304" pitchFamily="18" charset="0"/>
                  </a:rPr>
                  <a:t> </a:t>
                </a:r>
                <a:r>
                  <a:rPr lang="el-GR" sz="2800"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l-GR" sz="2800" i="1" smtClean="0">
                            <a:solidFill>
                              <a:schemeClr val="tx1">
                                <a:lumMod val="50000"/>
                              </a:schemeClr>
                            </a:solidFill>
                            <a:latin typeface="Cambria Math" panose="02040503050406030204" pitchFamily="18" charset="0"/>
                            <a:cs typeface="Times New Roman" panose="02020603050405020304" pitchFamily="18" charset="0"/>
                          </a:rPr>
                        </m:ctrlPr>
                      </m:fPr>
                      <m:num>
                        <m:r>
                          <a:rPr lang="el-GR" sz="2800" b="0" i="1" smtClean="0">
                            <a:solidFill>
                              <a:schemeClr val="tx1">
                                <a:lumMod val="50000"/>
                              </a:schemeClr>
                            </a:solidFill>
                            <a:latin typeface="Cambria Math" panose="02040503050406030204" pitchFamily="18" charset="0"/>
                            <a:cs typeface="Times New Roman" panose="02020603050405020304" pitchFamily="18" charset="0"/>
                          </a:rPr>
                          <m:t>1</m:t>
                        </m:r>
                      </m:num>
                      <m:den>
                        <m:sSup>
                          <m:sSupPr>
                            <m:ctrlPr>
                              <a:rPr lang="en-US" sz="2800" b="0" i="1" smtClean="0">
                                <a:solidFill>
                                  <a:schemeClr val="tx1">
                                    <a:lumMod val="50000"/>
                                  </a:schemeClr>
                                </a:solidFill>
                                <a:latin typeface="Cambria Math" panose="02040503050406030204" pitchFamily="18" charset="0"/>
                                <a:cs typeface="Times New Roman" panose="02020603050405020304" pitchFamily="18" charset="0"/>
                              </a:rPr>
                            </m:ctrlPr>
                          </m:sSupPr>
                          <m:e>
                            <m:r>
                              <a:rPr lang="en-US" sz="2800" b="0" i="1"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smtClean="0">
                                <a:solidFill>
                                  <a:schemeClr val="tx1">
                                    <a:lumMod val="50000"/>
                                  </a:schemeClr>
                                </a:solidFill>
                                <a:latin typeface="Cambria Math" panose="02040503050406030204" pitchFamily="18" charset="0"/>
                                <a:cs typeface="Times New Roman" panose="02020603050405020304" pitchFamily="18" charset="0"/>
                              </a:rPr>
                              <m:t>𝑛</m:t>
                            </m:r>
                          </m:sup>
                        </m:sSup>
                      </m:den>
                    </m:f>
                    <m:nary>
                      <m:naryPr>
                        <m:chr m:val="∑"/>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naryPr>
                      <m:sub>
                        <m:r>
                          <m:rPr>
                            <m:brk m:alnAt="23"/>
                          </m:rP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sz="2800" i="1" dirty="0" smtClean="0">
                                <a:solidFill>
                                  <a:schemeClr val="tx1">
                                    <a:lumMod val="50000"/>
                                  </a:schemeClr>
                                </a:solidFill>
                                <a:latin typeface="Cambria Math" panose="02040503050406030204" pitchFamily="18" charset="0"/>
                                <a:cs typeface="Times New Roman" panose="02020603050405020304" pitchFamily="18" charset="0"/>
                              </a:rPr>
                            </m:ctrlPr>
                          </m:sSupPr>
                          <m:e>
                            <m:r>
                              <a:rPr lang="en-US" sz="2800" b="0" i="1" dirty="0" smtClean="0">
                                <a:solidFill>
                                  <a:schemeClr val="tx1">
                                    <a:lumMod val="50000"/>
                                  </a:schemeClr>
                                </a:solidFill>
                                <a:latin typeface="Cambria Math" panose="02040503050406030204" pitchFamily="18" charset="0"/>
                                <a:cs typeface="Times New Roman" panose="02020603050405020304" pitchFamily="18" charset="0"/>
                              </a:rPr>
                              <m:t>2</m:t>
                            </m:r>
                          </m:e>
                          <m: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𝑛</m:t>
                            </m:r>
                          </m:sup>
                        </m:s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−1</m:t>
                        </m:r>
                      </m:sup>
                      <m:e>
                        <m:sSup>
                          <m:sSupPr>
                            <m:ctrlPr>
                              <a:rPr lang="en-US" sz="2800" i="1" dirty="0">
                                <a:solidFill>
                                  <a:schemeClr val="tx1">
                                    <a:lumMod val="50000"/>
                                  </a:schemeClr>
                                </a:solidFill>
                                <a:latin typeface="Cambria Math" panose="02040503050406030204" pitchFamily="18" charset="0"/>
                                <a:cs typeface="Times New Roman" panose="02020603050405020304" pitchFamily="18" charset="0"/>
                              </a:rPr>
                            </m:ctrlPr>
                          </m:sSupPr>
                          <m:e>
                            <m:r>
                              <a:rPr lang="en-US" sz="2800" i="1" dirty="0">
                                <a:solidFill>
                                  <a:schemeClr val="tx1">
                                    <a:lumMod val="50000"/>
                                  </a:schemeClr>
                                </a:solidFill>
                                <a:latin typeface="Cambria Math" panose="02040503050406030204" pitchFamily="18" charset="0"/>
                                <a:cs typeface="Times New Roman" panose="02020603050405020304" pitchFamily="18" charset="0"/>
                              </a:rPr>
                              <m:t>(−1)</m:t>
                            </m:r>
                          </m:e>
                          <m:sup>
                            <m:r>
                              <a:rPr lang="en-US" sz="2800" i="1" dirty="0">
                                <a:solidFill>
                                  <a:schemeClr val="tx1">
                                    <a:lumMod val="50000"/>
                                  </a:schemeClr>
                                </a:solidFill>
                                <a:latin typeface="Cambria Math" panose="02040503050406030204" pitchFamily="18" charset="0"/>
                                <a:cs typeface="Times New Roman" panose="02020603050405020304" pitchFamily="18" charset="0"/>
                              </a:rPr>
                              <m:t>𝑓</m:t>
                            </m:r>
                            <m:r>
                              <a:rPr lang="en-US" sz="2800" i="1" dirty="0">
                                <a:solidFill>
                                  <a:schemeClr val="tx1">
                                    <a:lumMod val="50000"/>
                                  </a:schemeClr>
                                </a:solidFill>
                                <a:latin typeface="Cambria Math" panose="02040503050406030204" pitchFamily="18" charset="0"/>
                                <a:cs typeface="Times New Roman" panose="02020603050405020304" pitchFamily="18" charset="0"/>
                              </a:rPr>
                              <m:t>(</m:t>
                            </m:r>
                            <m:r>
                              <a:rPr lang="en-US" sz="2800" i="1" dirty="0">
                                <a:solidFill>
                                  <a:schemeClr val="tx1">
                                    <a:lumMod val="50000"/>
                                  </a:schemeClr>
                                </a:solidFill>
                                <a:latin typeface="Cambria Math" panose="02040503050406030204" pitchFamily="18" charset="0"/>
                                <a:cs typeface="Times New Roman" panose="02020603050405020304" pitchFamily="18" charset="0"/>
                              </a:rPr>
                              <m:t>𝑥</m:t>
                            </m:r>
                            <m:r>
                              <a:rPr lang="en-US" sz="2800" i="1" dirty="0">
                                <a:solidFill>
                                  <a:schemeClr val="tx1">
                                    <a:lumMod val="50000"/>
                                  </a:schemeClr>
                                </a:solidFill>
                                <a:latin typeface="Cambria Math" panose="02040503050406030204" pitchFamily="18" charset="0"/>
                                <a:cs typeface="Times New Roman" panose="02020603050405020304" pitchFamily="18" charset="0"/>
                              </a:rPr>
                              <m:t>)</m:t>
                            </m:r>
                          </m:sup>
                        </m:sSup>
                      </m:e>
                    </m:nary>
                    <m:d>
                      <m:dPr>
                        <m:begChr m:val="["/>
                        <m:endChr m:val="]"/>
                        <m:ctrlPr>
                          <a:rPr lang="en-US" sz="2800" b="0" i="1" dirty="0" smtClean="0">
                            <a:solidFill>
                              <a:schemeClr val="tx1">
                                <a:lumMod val="50000"/>
                              </a:schemeClr>
                            </a:solidFill>
                            <a:latin typeface="Cambria Math" panose="02040503050406030204" pitchFamily="18" charset="0"/>
                            <a:cs typeface="Times New Roman" panose="02020603050405020304" pitchFamily="18" charset="0"/>
                          </a:rPr>
                        </m:ctrlPr>
                      </m:dPr>
                      <m:e>
                        <m:nary>
                          <m:naryPr>
                            <m:chr m:val="∑"/>
                            <m:ctrlPr>
                              <a:rPr lang="en-US" sz="2800" i="1" dirty="0">
                                <a:solidFill>
                                  <a:schemeClr val="tx1">
                                    <a:lumMod val="50000"/>
                                  </a:schemeClr>
                                </a:solidFill>
                                <a:latin typeface="Cambria Math" panose="02040503050406030204" pitchFamily="18" charset="0"/>
                                <a:cs typeface="Times New Roman" panose="02020603050405020304" pitchFamily="18" charset="0"/>
                              </a:rPr>
                            </m:ctrlPr>
                          </m:naryPr>
                          <m:sub>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𝑦</m:t>
                            </m:r>
                            <m:r>
                              <a:rPr lang="en-US" sz="2800" i="1" dirty="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sz="2800" i="1" dirty="0">
                                    <a:solidFill>
                                      <a:schemeClr val="tx1">
                                        <a:lumMod val="50000"/>
                                      </a:schemeClr>
                                    </a:solidFill>
                                    <a:latin typeface="Cambria Math" panose="02040503050406030204" pitchFamily="18" charset="0"/>
                                    <a:cs typeface="Times New Roman" panose="02020603050405020304" pitchFamily="18" charset="0"/>
                                  </a:rPr>
                                </m:ctrlPr>
                              </m:sSupPr>
                              <m:e>
                                <m:r>
                                  <a:rPr lang="en-US" sz="2800" i="1" dirty="0">
                                    <a:solidFill>
                                      <a:schemeClr val="tx1">
                                        <a:lumMod val="50000"/>
                                      </a:schemeClr>
                                    </a:solidFill>
                                    <a:latin typeface="Cambria Math" panose="02040503050406030204" pitchFamily="18" charset="0"/>
                                    <a:cs typeface="Times New Roman" panose="02020603050405020304" pitchFamily="18" charset="0"/>
                                  </a:rPr>
                                  <m:t>2</m:t>
                                </m:r>
                              </m:e>
                              <m:sup>
                                <m:r>
                                  <a:rPr lang="en-US" sz="2800" i="1" dirty="0">
                                    <a:solidFill>
                                      <a:schemeClr val="tx1">
                                        <a:lumMod val="50000"/>
                                      </a:schemeClr>
                                    </a:solidFill>
                                    <a:latin typeface="Cambria Math" panose="02040503050406030204" pitchFamily="18" charset="0"/>
                                    <a:cs typeface="Times New Roman" panose="02020603050405020304" pitchFamily="18" charset="0"/>
                                  </a:rPr>
                                  <m:t>𝑛</m:t>
                                </m:r>
                              </m:sup>
                            </m:sSup>
                            <m:r>
                              <a:rPr lang="en-US" sz="2800" i="1" dirty="0">
                                <a:solidFill>
                                  <a:schemeClr val="tx1">
                                    <a:lumMod val="50000"/>
                                  </a:schemeClr>
                                </a:solidFill>
                                <a:latin typeface="Cambria Math" panose="02040503050406030204" pitchFamily="18" charset="0"/>
                                <a:cs typeface="Times New Roman" panose="02020603050405020304" pitchFamily="18" charset="0"/>
                              </a:rPr>
                              <m:t>−1</m:t>
                            </m:r>
                          </m:sup>
                          <m:e>
                            <m:sSup>
                              <m:sSupPr>
                                <m:ctrlPr>
                                  <a:rPr lang="en-US" sz="2800" i="1" dirty="0">
                                    <a:solidFill>
                                      <a:schemeClr val="tx1">
                                        <a:lumMod val="50000"/>
                                      </a:schemeClr>
                                    </a:solidFill>
                                    <a:latin typeface="Cambria Math" panose="02040503050406030204" pitchFamily="18" charset="0"/>
                                    <a:cs typeface="Times New Roman" panose="02020603050405020304" pitchFamily="18" charset="0"/>
                                  </a:rPr>
                                </m:ctrlPr>
                              </m:sSupPr>
                              <m:e>
                                <m:d>
                                  <m:dPr>
                                    <m:ctrlPr>
                                      <a:rPr lang="en-US" sz="2800" i="1" dirty="0">
                                        <a:solidFill>
                                          <a:schemeClr val="tx1">
                                            <a:lumMod val="50000"/>
                                          </a:schemeClr>
                                        </a:solidFill>
                                        <a:latin typeface="Cambria Math" panose="02040503050406030204" pitchFamily="18" charset="0"/>
                                        <a:cs typeface="Times New Roman" panose="02020603050405020304" pitchFamily="18" charset="0"/>
                                      </a:rPr>
                                    </m:ctrlPr>
                                  </m:dPr>
                                  <m:e>
                                    <m:r>
                                      <a:rPr lang="en-US" sz="2800" i="1" dirty="0">
                                        <a:solidFill>
                                          <a:schemeClr val="tx1">
                                            <a:lumMod val="50000"/>
                                          </a:schemeClr>
                                        </a:solidFill>
                                        <a:latin typeface="Cambria Math" panose="02040503050406030204" pitchFamily="18" charset="0"/>
                                        <a:cs typeface="Times New Roman" panose="02020603050405020304" pitchFamily="18" charset="0"/>
                                      </a:rPr>
                                      <m:t>−1</m:t>
                                    </m:r>
                                  </m:e>
                                </m:d>
                              </m:e>
                              <m:sup>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m:t>
                                </m:r>
                                <m:r>
                                  <a:rPr lang="en-US" sz="2800" b="0" i="1" dirty="0" smtClean="0">
                                    <a:solidFill>
                                      <a:schemeClr val="tx1">
                                        <a:lumMod val="50000"/>
                                      </a:schemeClr>
                                    </a:solidFill>
                                    <a:latin typeface="Cambria Math" panose="02040503050406030204" pitchFamily="18" charset="0"/>
                                    <a:cs typeface="Times New Roman" panose="02020603050405020304" pitchFamily="18" charset="0"/>
                                  </a:rPr>
                                  <m:t>𝑦</m:t>
                                </m:r>
                              </m:sup>
                            </m:sSup>
                          </m:e>
                        </m:nary>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r>
                          <m:rPr>
                            <m:nor/>
                          </m:rPr>
                          <a:rPr lang="en-US" sz="2800" i="1" dirty="0" smtClean="0">
                            <a:solidFill>
                              <a:schemeClr val="tx1">
                                <a:lumMod val="50000"/>
                              </a:schemeClr>
                            </a:solidFill>
                            <a:latin typeface="Times New Roman" panose="02020603050405020304" pitchFamily="18" charset="0"/>
                            <a:cs typeface="Times New Roman" panose="02020603050405020304" pitchFamily="18" charset="0"/>
                          </a:rPr>
                          <m:t>y</m:t>
                        </m:r>
                        <m:r>
                          <m:rPr>
                            <m:nor/>
                          </m:rPr>
                          <a:rPr lang="en-US" sz="2800" dirty="0">
                            <a:solidFill>
                              <a:schemeClr val="tx1">
                                <a:lumMod val="50000"/>
                              </a:schemeClr>
                            </a:solidFill>
                            <a:latin typeface="Times New Roman" panose="02020603050405020304" pitchFamily="18" charset="0"/>
                            <a:cs typeface="Times New Roman" panose="02020603050405020304" pitchFamily="18" charset="0"/>
                          </a:rPr>
                          <m:t>⟩</m:t>
                        </m:r>
                      </m:e>
                    </m:d>
                  </m:oMath>
                </a14:m>
                <a:endParaRPr lang="en-US" sz="2800" b="0" dirty="0">
                  <a:solidFill>
                    <a:schemeClr val="tx1">
                      <a:lumMod val="50000"/>
                    </a:schemeClr>
                  </a:solidFill>
                  <a:latin typeface="Times New Roman" panose="02020603050405020304" pitchFamily="18" charset="0"/>
                  <a:cs typeface="Times New Roman" panose="02020603050405020304" pitchFamily="18" charset="0"/>
                </a:endParaRPr>
              </a:p>
              <a:p>
                <a:pPr marL="76200" indent="0" algn="ctr">
                  <a:lnSpc>
                    <a:spcPct val="100000"/>
                  </a:lnSpc>
                  <a:spcBef>
                    <a:spcPts val="600"/>
                  </a:spcBef>
                  <a:buNone/>
                </a:pPr>
                <a:r>
                  <a:rPr lang="en-US" sz="2800" dirty="0">
                    <a:solidFill>
                      <a:schemeClr val="tx1">
                        <a:lumMod val="50000"/>
                      </a:schemeClr>
                    </a:solidFill>
                    <a:latin typeface="Times New Roman" panose="02020603050405020304" pitchFamily="18" charset="0"/>
                    <a:cs typeface="Times New Roman" panose="02020603050405020304" pitchFamily="18" charset="0"/>
                  </a:rPr>
                  <a:t>=</a:t>
                </a:r>
                <a:r>
                  <a:rPr lang="el-GR" sz="2800" dirty="0">
                    <a:solidFill>
                      <a:schemeClr val="tx1">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l-GR" i="1">
                            <a:solidFill>
                              <a:schemeClr val="tx1">
                                <a:lumMod val="50000"/>
                              </a:schemeClr>
                            </a:solidFill>
                            <a:latin typeface="Cambria Math" panose="02040503050406030204" pitchFamily="18" charset="0"/>
                            <a:cs typeface="Times New Roman" panose="02020603050405020304" pitchFamily="18" charset="0"/>
                          </a:rPr>
                        </m:ctrlPr>
                      </m:fPr>
                      <m:num>
                        <m:r>
                          <a:rPr lang="el-GR" i="1">
                            <a:solidFill>
                              <a:schemeClr val="tx1">
                                <a:lumMod val="50000"/>
                              </a:schemeClr>
                            </a:solidFill>
                            <a:latin typeface="Cambria Math" panose="02040503050406030204" pitchFamily="18" charset="0"/>
                            <a:cs typeface="Times New Roman" panose="02020603050405020304" pitchFamily="18" charset="0"/>
                          </a:rPr>
                          <m:t>1</m:t>
                        </m:r>
                      </m:num>
                      <m:den>
                        <m:sSup>
                          <m:sSupPr>
                            <m:ctrlPr>
                              <a:rPr lang="en-US" i="1">
                                <a:solidFill>
                                  <a:schemeClr val="tx1">
                                    <a:lumMod val="50000"/>
                                  </a:schemeClr>
                                </a:solidFill>
                                <a:latin typeface="Cambria Math" panose="02040503050406030204" pitchFamily="18" charset="0"/>
                                <a:cs typeface="Times New Roman" panose="02020603050405020304" pitchFamily="18" charset="0"/>
                              </a:rPr>
                            </m:ctrlPr>
                          </m:sSupPr>
                          <m:e>
                            <m:r>
                              <a:rPr lang="en-US" i="1">
                                <a:solidFill>
                                  <a:schemeClr val="tx1">
                                    <a:lumMod val="50000"/>
                                  </a:schemeClr>
                                </a:solidFill>
                                <a:latin typeface="Cambria Math" panose="02040503050406030204" pitchFamily="18" charset="0"/>
                                <a:cs typeface="Times New Roman" panose="02020603050405020304" pitchFamily="18" charset="0"/>
                              </a:rPr>
                              <m:t>2</m:t>
                            </m:r>
                          </m:e>
                          <m:sup>
                            <m:r>
                              <a:rPr lang="en-US" i="1">
                                <a:solidFill>
                                  <a:schemeClr val="tx1">
                                    <a:lumMod val="50000"/>
                                  </a:schemeClr>
                                </a:solidFill>
                                <a:latin typeface="Cambria Math" panose="02040503050406030204" pitchFamily="18" charset="0"/>
                                <a:cs typeface="Times New Roman" panose="02020603050405020304" pitchFamily="18" charset="0"/>
                              </a:rPr>
                              <m:t>𝑛</m:t>
                            </m:r>
                          </m:sup>
                        </m:sSup>
                      </m:den>
                    </m:f>
                    <m:nary>
                      <m:naryPr>
                        <m:chr m:val="∑"/>
                        <m:ctrlPr>
                          <a:rPr lang="en-US" i="1" dirty="0">
                            <a:solidFill>
                              <a:schemeClr val="tx1">
                                <a:lumMod val="50000"/>
                              </a:schemeClr>
                            </a:solidFill>
                            <a:latin typeface="Cambria Math" panose="02040503050406030204" pitchFamily="18" charset="0"/>
                            <a:cs typeface="Times New Roman" panose="02020603050405020304" pitchFamily="18" charset="0"/>
                          </a:rPr>
                        </m:ctrlPr>
                      </m:naryPr>
                      <m:sub>
                        <m:r>
                          <a:rPr lang="en-US" b="0" i="1" dirty="0" smtClean="0">
                            <a:solidFill>
                              <a:schemeClr val="tx1">
                                <a:lumMod val="50000"/>
                              </a:schemeClr>
                            </a:solidFill>
                            <a:latin typeface="Cambria Math" panose="02040503050406030204" pitchFamily="18" charset="0"/>
                            <a:cs typeface="Times New Roman" panose="02020603050405020304" pitchFamily="18" charset="0"/>
                          </a:rPr>
                          <m:t>𝑦</m:t>
                        </m:r>
                        <m:r>
                          <a:rPr lang="en-US" i="1" dirty="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r>
                              <a:rPr lang="en-US" i="1" dirty="0">
                                <a:solidFill>
                                  <a:schemeClr val="tx1">
                                    <a:lumMod val="50000"/>
                                  </a:schemeClr>
                                </a:solidFill>
                                <a:latin typeface="Cambria Math" panose="02040503050406030204" pitchFamily="18" charset="0"/>
                                <a:cs typeface="Times New Roman" panose="02020603050405020304" pitchFamily="18" charset="0"/>
                              </a:rPr>
                              <m:t>2</m:t>
                            </m:r>
                          </m:e>
                          <m:sup>
                            <m:r>
                              <a:rPr lang="en-US" i="1" dirty="0">
                                <a:solidFill>
                                  <a:schemeClr val="tx1">
                                    <a:lumMod val="50000"/>
                                  </a:schemeClr>
                                </a:solidFill>
                                <a:latin typeface="Cambria Math" panose="02040503050406030204" pitchFamily="18" charset="0"/>
                                <a:cs typeface="Times New Roman" panose="02020603050405020304" pitchFamily="18" charset="0"/>
                              </a:rPr>
                              <m:t>𝑛</m:t>
                            </m:r>
                          </m:sup>
                        </m:sSup>
                        <m:r>
                          <a:rPr lang="en-US" i="1" dirty="0">
                            <a:solidFill>
                              <a:schemeClr val="tx1">
                                <a:lumMod val="50000"/>
                              </a:schemeClr>
                            </a:solidFill>
                            <a:latin typeface="Cambria Math" panose="02040503050406030204" pitchFamily="18" charset="0"/>
                            <a:cs typeface="Times New Roman" panose="02020603050405020304" pitchFamily="18" charset="0"/>
                          </a:rPr>
                          <m:t>−1</m:t>
                        </m:r>
                      </m:sup>
                      <m:e>
                        <m:d>
                          <m:dPr>
                            <m:begChr m:val="["/>
                            <m:endChr m:val="]"/>
                            <m:ctrlPr>
                              <a:rPr lang="en-US" i="1" dirty="0">
                                <a:solidFill>
                                  <a:schemeClr val="tx1">
                                    <a:lumMod val="50000"/>
                                  </a:schemeClr>
                                </a:solidFill>
                                <a:latin typeface="Cambria Math" panose="02040503050406030204" pitchFamily="18" charset="0"/>
                                <a:cs typeface="Times New Roman" panose="02020603050405020304" pitchFamily="18" charset="0"/>
                              </a:rPr>
                            </m:ctrlPr>
                          </m:dPr>
                          <m:e>
                            <m:nary>
                              <m:naryPr>
                                <m:chr m:val="∑"/>
                                <m:ctrlPr>
                                  <a:rPr lang="en-US" i="1" dirty="0">
                                    <a:solidFill>
                                      <a:schemeClr val="tx1">
                                        <a:lumMod val="50000"/>
                                      </a:schemeClr>
                                    </a:solidFill>
                                    <a:latin typeface="Cambria Math" panose="02040503050406030204" pitchFamily="18" charset="0"/>
                                    <a:cs typeface="Times New Roman" panose="02020603050405020304" pitchFamily="18" charset="0"/>
                                  </a:rPr>
                                </m:ctrlPr>
                              </m:naryPr>
                              <m:sub>
                                <m:r>
                                  <a:rPr lang="en-US"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i="1" dirty="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r>
                                      <a:rPr lang="en-US" i="1" dirty="0">
                                        <a:solidFill>
                                          <a:schemeClr val="tx1">
                                            <a:lumMod val="50000"/>
                                          </a:schemeClr>
                                        </a:solidFill>
                                        <a:latin typeface="Cambria Math" panose="02040503050406030204" pitchFamily="18" charset="0"/>
                                        <a:cs typeface="Times New Roman" panose="02020603050405020304" pitchFamily="18" charset="0"/>
                                      </a:rPr>
                                      <m:t>2</m:t>
                                    </m:r>
                                  </m:e>
                                  <m:sup>
                                    <m:r>
                                      <a:rPr lang="en-US" i="1" dirty="0">
                                        <a:solidFill>
                                          <a:schemeClr val="tx1">
                                            <a:lumMod val="50000"/>
                                          </a:schemeClr>
                                        </a:solidFill>
                                        <a:latin typeface="Cambria Math" panose="02040503050406030204" pitchFamily="18" charset="0"/>
                                        <a:cs typeface="Times New Roman" panose="02020603050405020304" pitchFamily="18" charset="0"/>
                                      </a:rPr>
                                      <m:t>𝑛</m:t>
                                    </m:r>
                                  </m:sup>
                                </m:sSup>
                                <m:r>
                                  <a:rPr lang="en-US" i="1" dirty="0">
                                    <a:solidFill>
                                      <a:schemeClr val="tx1">
                                        <a:lumMod val="50000"/>
                                      </a:schemeClr>
                                    </a:solidFill>
                                    <a:latin typeface="Cambria Math" panose="02040503050406030204" pitchFamily="18" charset="0"/>
                                    <a:cs typeface="Times New Roman" panose="02020603050405020304" pitchFamily="18" charset="0"/>
                                  </a:rPr>
                                  <m:t>−1</m:t>
                                </m:r>
                              </m:sup>
                              <m:e>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d>
                                      <m:dPr>
                                        <m:ctrlPr>
                                          <a:rPr lang="en-US" i="1" dirty="0">
                                            <a:solidFill>
                                              <a:schemeClr val="tx1">
                                                <a:lumMod val="50000"/>
                                              </a:schemeClr>
                                            </a:solidFill>
                                            <a:latin typeface="Cambria Math" panose="02040503050406030204" pitchFamily="18" charset="0"/>
                                            <a:cs typeface="Times New Roman" panose="02020603050405020304" pitchFamily="18" charset="0"/>
                                          </a:rPr>
                                        </m:ctrlPr>
                                      </m:dPr>
                                      <m:e>
                                        <m:r>
                                          <a:rPr lang="en-US" i="1" dirty="0">
                                            <a:solidFill>
                                              <a:schemeClr val="tx1">
                                                <a:lumMod val="50000"/>
                                              </a:schemeClr>
                                            </a:solidFill>
                                            <a:latin typeface="Cambria Math" panose="02040503050406030204" pitchFamily="18" charset="0"/>
                                            <a:cs typeface="Times New Roman" panose="02020603050405020304" pitchFamily="18" charset="0"/>
                                          </a:rPr>
                                          <m:t>−1</m:t>
                                        </m:r>
                                      </m:e>
                                    </m:d>
                                  </m:e>
                                  <m:sup>
                                    <m:r>
                                      <a:rPr lang="en-US" b="0" i="1" dirty="0" smtClean="0">
                                        <a:solidFill>
                                          <a:schemeClr val="tx1">
                                            <a:lumMod val="50000"/>
                                          </a:schemeClr>
                                        </a:solidFill>
                                        <a:latin typeface="Cambria Math" panose="02040503050406030204" pitchFamily="18" charset="0"/>
                                        <a:cs typeface="Times New Roman" panose="02020603050405020304" pitchFamily="18" charset="0"/>
                                      </a:rPr>
                                      <m:t>𝑓</m:t>
                                    </m:r>
                                    <m:d>
                                      <m:dPr>
                                        <m:ctrlPr>
                                          <a:rPr lang="en-US" b="0" i="1" dirty="0" smtClean="0">
                                            <a:solidFill>
                                              <a:schemeClr val="tx1">
                                                <a:lumMod val="50000"/>
                                              </a:schemeClr>
                                            </a:solidFill>
                                            <a:latin typeface="Cambria Math" panose="02040503050406030204" pitchFamily="18" charset="0"/>
                                            <a:cs typeface="Times New Roman" panose="02020603050405020304" pitchFamily="18" charset="0"/>
                                          </a:rPr>
                                        </m:ctrlPr>
                                      </m:dPr>
                                      <m:e>
                                        <m:r>
                                          <a:rPr lang="en-US" i="1" dirty="0">
                                            <a:solidFill>
                                              <a:schemeClr val="tx1">
                                                <a:lumMod val="50000"/>
                                              </a:schemeClr>
                                            </a:solidFill>
                                            <a:latin typeface="Cambria Math" panose="02040503050406030204" pitchFamily="18" charset="0"/>
                                            <a:cs typeface="Times New Roman" panose="02020603050405020304" pitchFamily="18" charset="0"/>
                                          </a:rPr>
                                          <m:t>𝑥</m:t>
                                        </m:r>
                                      </m:e>
                                    </m:d>
                                  </m:sup>
                                </m:sSup>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r>
                                      <a:rPr lang="en-US" b="0" i="1" dirty="0" smtClean="0">
                                        <a:solidFill>
                                          <a:schemeClr val="tx1">
                                            <a:lumMod val="50000"/>
                                          </a:schemeClr>
                                        </a:solidFill>
                                        <a:latin typeface="Cambria Math" panose="02040503050406030204" pitchFamily="18" charset="0"/>
                                        <a:cs typeface="Times New Roman" panose="02020603050405020304" pitchFamily="18" charset="0"/>
                                      </a:rPr>
                                      <m:t>(−1)</m:t>
                                    </m:r>
                                  </m:e>
                                  <m:sup>
                                    <m:r>
                                      <a:rPr lang="en-US" b="0" i="1" dirty="0" smtClean="0">
                                        <a:solidFill>
                                          <a:schemeClr val="tx1">
                                            <a:lumMod val="50000"/>
                                          </a:schemeClr>
                                        </a:solidFill>
                                        <a:latin typeface="Cambria Math" panose="02040503050406030204" pitchFamily="18" charset="0"/>
                                        <a:cs typeface="Times New Roman" panose="02020603050405020304" pitchFamily="18" charset="0"/>
                                      </a:rPr>
                                      <m:t>𝑥</m:t>
                                    </m:r>
                                    <m:r>
                                      <a:rPr lang="en-US" b="0" i="1" dirty="0" smtClean="0">
                                        <a:solidFill>
                                          <a:schemeClr val="tx1">
                                            <a:lumMod val="50000"/>
                                          </a:schemeClr>
                                        </a:solidFill>
                                        <a:latin typeface="Cambria Math" panose="02040503050406030204" pitchFamily="18" charset="0"/>
                                        <a:cs typeface="Times New Roman" panose="02020603050405020304" pitchFamily="18" charset="0"/>
                                      </a:rPr>
                                      <m:t>.</m:t>
                                    </m:r>
                                    <m:r>
                                      <a:rPr lang="en-US" b="0" i="1" dirty="0" smtClean="0">
                                        <a:solidFill>
                                          <a:schemeClr val="tx1">
                                            <a:lumMod val="50000"/>
                                          </a:schemeClr>
                                        </a:solidFill>
                                        <a:latin typeface="Cambria Math" panose="02040503050406030204" pitchFamily="18" charset="0"/>
                                        <a:cs typeface="Times New Roman" panose="02020603050405020304" pitchFamily="18" charset="0"/>
                                      </a:rPr>
                                      <m:t>𝑦</m:t>
                                    </m:r>
                                  </m:sup>
                                </m:sSup>
                              </m:e>
                            </m:nary>
                          </m:e>
                        </m:d>
                      </m:e>
                    </m:nary>
                  </m:oMath>
                </a14:m>
                <a:r>
                  <a:rPr lang="en-US" dirty="0">
                    <a:solidFill>
                      <a:schemeClr val="tx1">
                        <a:lumMod val="50000"/>
                      </a:schemeClr>
                    </a:solidFill>
                    <a:cs typeface="Times New Roman" panose="02020603050405020304" pitchFamily="18" charset="0"/>
                  </a:rPr>
                  <a:t> </a:t>
                </a:r>
                <a14:m>
                  <m:oMath xmlns:m="http://schemas.openxmlformats.org/officeDocument/2006/math">
                    <m:r>
                      <m:rPr>
                        <m:nor/>
                      </m:rPr>
                      <a:rPr lang="en-US" dirty="0">
                        <a:solidFill>
                          <a:schemeClr val="tx1">
                            <a:lumMod val="50000"/>
                          </a:schemeClr>
                        </a:solidFill>
                        <a:latin typeface="Times New Roman" panose="02020603050405020304" pitchFamily="18" charset="0"/>
                        <a:cs typeface="Times New Roman" panose="02020603050405020304" pitchFamily="18" charset="0"/>
                      </a:rPr>
                      <m:t>|</m:t>
                    </m:r>
                    <m:r>
                      <m:rPr>
                        <m:nor/>
                      </m:rPr>
                      <a:rPr lang="en-US" i="1" dirty="0">
                        <a:solidFill>
                          <a:schemeClr val="tx1">
                            <a:lumMod val="50000"/>
                          </a:schemeClr>
                        </a:solidFill>
                        <a:latin typeface="Times New Roman" panose="02020603050405020304" pitchFamily="18" charset="0"/>
                        <a:cs typeface="Times New Roman" panose="02020603050405020304" pitchFamily="18" charset="0"/>
                      </a:rPr>
                      <m:t>y</m:t>
                    </m:r>
                    <m:r>
                      <m:rPr>
                        <m:nor/>
                      </m:rPr>
                      <a:rPr lang="en-US" dirty="0">
                        <a:solidFill>
                          <a:schemeClr val="tx1">
                            <a:lumMod val="50000"/>
                          </a:schemeClr>
                        </a:solidFill>
                        <a:latin typeface="Times New Roman" panose="02020603050405020304" pitchFamily="18" charset="0"/>
                        <a:cs typeface="Times New Roman" panose="02020603050405020304" pitchFamily="18" charset="0"/>
                      </a:rPr>
                      <m:t>⟩</m:t>
                    </m:r>
                  </m:oMath>
                </a14:m>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76200" indent="0">
                  <a:lnSpc>
                    <a:spcPct val="100000"/>
                  </a:lnSpc>
                  <a:spcBef>
                    <a:spcPts val="600"/>
                  </a:spcBef>
                  <a:buNone/>
                </a:pPr>
                <a:r>
                  <a:rPr lang="en-US" dirty="0">
                    <a:solidFill>
                      <a:schemeClr val="tx1">
                        <a:lumMod val="50000"/>
                      </a:schemeClr>
                    </a:solidFill>
                    <a:latin typeface="Times New Roman" panose="02020603050405020304" pitchFamily="18" charset="0"/>
                    <a:cs typeface="Times New Roman" panose="02020603050405020304" pitchFamily="18" charset="0"/>
                  </a:rPr>
                  <a:t>where </a:t>
                </a:r>
                <a:r>
                  <a:rPr lang="en-US" i="1" dirty="0" err="1">
                    <a:solidFill>
                      <a:schemeClr val="tx1">
                        <a:lumMod val="50000"/>
                      </a:schemeClr>
                    </a:solidFill>
                    <a:latin typeface="Times New Roman" panose="02020603050405020304" pitchFamily="18" charset="0"/>
                    <a:cs typeface="Times New Roman" panose="02020603050405020304" pitchFamily="18" charset="0"/>
                  </a:rPr>
                  <a:t>x.y</a:t>
                </a:r>
                <a:r>
                  <a:rPr lang="en-US" i="1" dirty="0">
                    <a:solidFill>
                      <a:schemeClr val="tx1">
                        <a:lumMod val="50000"/>
                      </a:schemeClr>
                    </a:solidFill>
                    <a:latin typeface="Times New Roman" panose="02020603050405020304" pitchFamily="18" charset="0"/>
                    <a:cs typeface="Times New Roman" panose="02020603050405020304" pitchFamily="18" charset="0"/>
                  </a:rPr>
                  <a:t> = 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0</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0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 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1</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1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 …</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i="1" dirty="0">
                    <a:solidFill>
                      <a:schemeClr val="tx1">
                        <a:lumMod val="50000"/>
                      </a:schemeClr>
                    </a:solidFill>
                    <a:latin typeface="Times New Roman" panose="02020603050405020304" pitchFamily="18" charset="0"/>
                    <a:cs typeface="Times New Roman" panose="02020603050405020304" pitchFamily="18" charset="0"/>
                  </a:rPr>
                  <a:t> x</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n-1</a:t>
                </a:r>
                <a:r>
                  <a:rPr lang="en-US" i="1" dirty="0">
                    <a:solidFill>
                      <a:schemeClr val="tx1">
                        <a:lumMod val="50000"/>
                      </a:schemeClr>
                    </a:solidFill>
                    <a:latin typeface="Times New Roman" panose="02020603050405020304" pitchFamily="18" charset="0"/>
                    <a:cs typeface="Times New Roman" panose="02020603050405020304" pitchFamily="18" charset="0"/>
                  </a:rPr>
                  <a:t>y</a:t>
                </a:r>
                <a:r>
                  <a:rPr lang="en-US" i="1" baseline="-25000" dirty="0">
                    <a:solidFill>
                      <a:schemeClr val="tx1">
                        <a:lumMod val="50000"/>
                      </a:schemeClr>
                    </a:solidFill>
                    <a:latin typeface="Times New Roman" panose="02020603050405020304" pitchFamily="18" charset="0"/>
                    <a:cs typeface="Times New Roman" panose="02020603050405020304" pitchFamily="18" charset="0"/>
                  </a:rPr>
                  <a:t>n-1 </a:t>
                </a:r>
                <a:r>
                  <a:rPr lang="en-US" dirty="0">
                    <a:solidFill>
                      <a:schemeClr val="tx1">
                        <a:lumMod val="50000"/>
                      </a:schemeClr>
                    </a:solidFill>
                    <a:latin typeface="Times New Roman" panose="02020603050405020304" pitchFamily="18" charset="0"/>
                    <a:cs typeface="Times New Roman" panose="02020603050405020304" pitchFamily="18" charset="0"/>
                  </a:rPr>
                  <a:t>is the sum of the bitwise product. </a:t>
                </a:r>
              </a:p>
            </p:txBody>
          </p:sp>
        </mc:Choice>
        <mc:Fallback xmlns="">
          <p:sp>
            <p:nvSpPr>
              <p:cNvPr id="2" name="Text Placeholder 1">
                <a:extLst>
                  <a:ext uri="{FF2B5EF4-FFF2-40B4-BE49-F238E27FC236}">
                    <a16:creationId xmlns:a16="http://schemas.microsoft.com/office/drawing/2014/main" id="{1F7F803F-DC31-35F2-1591-59228FD4796E}"/>
                  </a:ext>
                </a:extLst>
              </p:cNvPr>
              <p:cNvSpPr>
                <a:spLocks noGrp="1" noRot="1" noChangeAspect="1" noMove="1" noResize="1" noEditPoints="1" noAdjustHandles="1" noChangeArrowheads="1" noChangeShapeType="1" noTextEdit="1"/>
              </p:cNvSpPr>
              <p:nvPr>
                <p:ph type="body" idx="1"/>
              </p:nvPr>
            </p:nvSpPr>
            <p:spPr>
              <a:xfrm>
                <a:off x="1001339" y="3615397"/>
                <a:ext cx="10287000" cy="2803273"/>
              </a:xfrm>
              <a:blipFill>
                <a:blip r:embed="rId2"/>
                <a:stretch>
                  <a:fillRect l="-123" r="-1233" b="-900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4750695-B7DC-FE7C-95CC-44BC98FFFB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484406A-DE26-E69E-A78C-418E44C03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pic>
        <p:nvPicPr>
          <p:cNvPr id="7" name="Picture 6" descr="A picture containing text, clock&#10;&#10;Description automatically generated">
            <a:extLst>
              <a:ext uri="{FF2B5EF4-FFF2-40B4-BE49-F238E27FC236}">
                <a16:creationId xmlns:a16="http://schemas.microsoft.com/office/drawing/2014/main" id="{D1F7BF5A-A9D3-6243-C97B-66E74437FFB2}"/>
              </a:ext>
            </a:extLst>
          </p:cNvPr>
          <p:cNvPicPr>
            <a:picLocks noChangeAspect="1"/>
          </p:cNvPicPr>
          <p:nvPr/>
        </p:nvPicPr>
        <p:blipFill>
          <a:blip r:embed="rId3"/>
          <a:stretch>
            <a:fillRect/>
          </a:stretch>
        </p:blipFill>
        <p:spPr>
          <a:xfrm>
            <a:off x="1672203" y="868290"/>
            <a:ext cx="9172907" cy="2895724"/>
          </a:xfrm>
          <a:prstGeom prst="rect">
            <a:avLst/>
          </a:prstGeom>
        </p:spPr>
      </p:pic>
    </p:spTree>
    <p:extLst>
      <p:ext uri="{BB962C8B-B14F-4D97-AF65-F5344CB8AC3E}">
        <p14:creationId xmlns:p14="http://schemas.microsoft.com/office/powerpoint/2010/main" val="1203000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F7F803F-DC31-35F2-1591-59228FD4796E}"/>
                  </a:ext>
                </a:extLst>
              </p:cNvPr>
              <p:cNvSpPr>
                <a:spLocks noGrp="1"/>
              </p:cNvSpPr>
              <p:nvPr>
                <p:ph type="body" idx="1"/>
              </p:nvPr>
            </p:nvSpPr>
            <p:spPr>
              <a:xfrm>
                <a:off x="1001339" y="3615398"/>
                <a:ext cx="10287000" cy="2264898"/>
              </a:xfrm>
            </p:spPr>
            <p:txBody>
              <a:bodyPr/>
              <a:lstStyle/>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5. Measure the first register. Notice that the probability of measuring</a:t>
                </a:r>
              </a:p>
              <a:p>
                <a:pPr marL="76200" indent="0" algn="ctr">
                  <a:buNone/>
                </a:pPr>
                <a:r>
                  <a:rPr lang="en-US" dirty="0">
                    <a:solidFill>
                      <a:schemeClr val="tx1">
                        <a:lumMod val="50000"/>
                      </a:schemeClr>
                    </a:solidFill>
                    <a:latin typeface="Times New Roman" panose="02020603050405020304" pitchFamily="18" charset="0"/>
                    <a:cs typeface="Times New Roman" panose="02020603050405020304" pitchFamily="18" charset="0"/>
                  </a:rPr>
                  <a:t>  |0⟩</a:t>
                </a:r>
                <a:r>
                  <a:rPr lang="en-US" baseline="30000" dirty="0">
                    <a:solidFill>
                      <a:schemeClr val="tx1">
                        <a:lumMod val="50000"/>
                      </a:schemeClr>
                    </a:solidFill>
                    <a:latin typeface="Times New Roman" panose="02020603050405020304" pitchFamily="18" charset="0"/>
                    <a:cs typeface="Times New Roman" panose="02020603050405020304" pitchFamily="18" charset="0"/>
                  </a:rPr>
                  <a:t>⊗n </a:t>
                </a:r>
                <a:r>
                  <a:rPr lang="en-US" dirty="0">
                    <a:solidFill>
                      <a:schemeClr val="tx1">
                        <a:lumMod val="50000"/>
                      </a:schemeClr>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l-GR" i="1">
                            <a:solidFill>
                              <a:schemeClr val="tx1">
                                <a:lumMod val="50000"/>
                              </a:schemeClr>
                            </a:solidFill>
                            <a:latin typeface="Cambria Math" panose="02040503050406030204" pitchFamily="18" charset="0"/>
                            <a:cs typeface="Times New Roman" panose="02020603050405020304" pitchFamily="18" charset="0"/>
                          </a:rPr>
                        </m:ctrlPr>
                      </m:fPr>
                      <m:num>
                        <m:r>
                          <a:rPr lang="el-GR" i="1">
                            <a:solidFill>
                              <a:schemeClr val="tx1">
                                <a:lumMod val="50000"/>
                              </a:schemeClr>
                            </a:solidFill>
                            <a:latin typeface="Cambria Math" panose="02040503050406030204" pitchFamily="18" charset="0"/>
                            <a:cs typeface="Times New Roman" panose="02020603050405020304" pitchFamily="18" charset="0"/>
                          </a:rPr>
                          <m:t>1</m:t>
                        </m:r>
                      </m:num>
                      <m:den>
                        <m:sSup>
                          <m:sSupPr>
                            <m:ctrlPr>
                              <a:rPr lang="en-US" i="1">
                                <a:solidFill>
                                  <a:schemeClr val="tx1">
                                    <a:lumMod val="50000"/>
                                  </a:schemeClr>
                                </a:solidFill>
                                <a:latin typeface="Cambria Math" panose="02040503050406030204" pitchFamily="18" charset="0"/>
                                <a:cs typeface="Times New Roman" panose="02020603050405020304" pitchFamily="18" charset="0"/>
                              </a:rPr>
                            </m:ctrlPr>
                          </m:sSupPr>
                          <m:e>
                            <m:r>
                              <a:rPr lang="en-US" i="1">
                                <a:solidFill>
                                  <a:schemeClr val="tx1">
                                    <a:lumMod val="50000"/>
                                  </a:schemeClr>
                                </a:solidFill>
                                <a:latin typeface="Cambria Math" panose="02040503050406030204" pitchFamily="18" charset="0"/>
                                <a:cs typeface="Times New Roman" panose="02020603050405020304" pitchFamily="18" charset="0"/>
                              </a:rPr>
                              <m:t>2</m:t>
                            </m:r>
                          </m:e>
                          <m:sup>
                            <m:r>
                              <a:rPr lang="en-US" i="1">
                                <a:solidFill>
                                  <a:schemeClr val="tx1">
                                    <a:lumMod val="50000"/>
                                  </a:schemeClr>
                                </a:solidFill>
                                <a:latin typeface="Cambria Math" panose="02040503050406030204" pitchFamily="18" charset="0"/>
                                <a:cs typeface="Times New Roman" panose="02020603050405020304" pitchFamily="18" charset="0"/>
                              </a:rPr>
                              <m:t>𝑛</m:t>
                            </m:r>
                          </m:sup>
                        </m:sSup>
                      </m:den>
                    </m:f>
                    <m:r>
                      <a:rPr lang="en-US" i="1">
                        <a:solidFill>
                          <a:schemeClr val="tx1">
                            <a:lumMod val="50000"/>
                          </a:schemeClr>
                        </a:solidFill>
                        <a:latin typeface="Cambria Math" panose="02040503050406030204" pitchFamily="18" charset="0"/>
                        <a:cs typeface="Times New Roman" panose="02020603050405020304" pitchFamily="18" charset="0"/>
                      </a:rPr>
                      <m:t> </m:t>
                    </m:r>
                    <m:nary>
                      <m:naryPr>
                        <m:chr m:val="∑"/>
                        <m:ctrlPr>
                          <a:rPr lang="en-US" i="1" dirty="0">
                            <a:solidFill>
                              <a:schemeClr val="tx1">
                                <a:lumMod val="50000"/>
                              </a:schemeClr>
                            </a:solidFill>
                            <a:latin typeface="Cambria Math" panose="02040503050406030204" pitchFamily="18" charset="0"/>
                            <a:cs typeface="Times New Roman" panose="02020603050405020304" pitchFamily="18" charset="0"/>
                          </a:rPr>
                        </m:ctrlPr>
                      </m:naryPr>
                      <m:sub>
                        <m:r>
                          <m:rPr>
                            <m:brk m:alnAt="23"/>
                          </m:rPr>
                          <a:rPr lang="en-US" i="1" dirty="0">
                            <a:solidFill>
                              <a:schemeClr val="tx1">
                                <a:lumMod val="50000"/>
                              </a:schemeClr>
                            </a:solidFill>
                            <a:latin typeface="Cambria Math" panose="02040503050406030204" pitchFamily="18" charset="0"/>
                            <a:cs typeface="Times New Roman" panose="02020603050405020304" pitchFamily="18" charset="0"/>
                          </a:rPr>
                          <m:t>𝑥</m:t>
                        </m:r>
                        <m:r>
                          <a:rPr lang="en-US" i="1" dirty="0">
                            <a:solidFill>
                              <a:schemeClr val="tx1">
                                <a:lumMod val="50000"/>
                              </a:schemeClr>
                            </a:solidFill>
                            <a:latin typeface="Cambria Math" panose="02040503050406030204" pitchFamily="18" charset="0"/>
                            <a:cs typeface="Times New Roman" panose="02020603050405020304" pitchFamily="18" charset="0"/>
                          </a:rPr>
                          <m:t>=0</m:t>
                        </m:r>
                      </m:sub>
                      <m:sup>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r>
                              <a:rPr lang="en-US" i="1" dirty="0">
                                <a:solidFill>
                                  <a:schemeClr val="tx1">
                                    <a:lumMod val="50000"/>
                                  </a:schemeClr>
                                </a:solidFill>
                                <a:latin typeface="Cambria Math" panose="02040503050406030204" pitchFamily="18" charset="0"/>
                                <a:cs typeface="Times New Roman" panose="02020603050405020304" pitchFamily="18" charset="0"/>
                              </a:rPr>
                              <m:t>2</m:t>
                            </m:r>
                          </m:e>
                          <m:sup>
                            <m:r>
                              <a:rPr lang="en-US" i="1" dirty="0">
                                <a:solidFill>
                                  <a:schemeClr val="tx1">
                                    <a:lumMod val="50000"/>
                                  </a:schemeClr>
                                </a:solidFill>
                                <a:latin typeface="Cambria Math" panose="02040503050406030204" pitchFamily="18" charset="0"/>
                                <a:cs typeface="Times New Roman" panose="02020603050405020304" pitchFamily="18" charset="0"/>
                              </a:rPr>
                              <m:t>𝑛</m:t>
                            </m:r>
                          </m:sup>
                        </m:sSup>
                        <m:r>
                          <a:rPr lang="en-US" i="1" dirty="0">
                            <a:solidFill>
                              <a:schemeClr val="tx1">
                                <a:lumMod val="50000"/>
                              </a:schemeClr>
                            </a:solidFill>
                            <a:latin typeface="Cambria Math" panose="02040503050406030204" pitchFamily="18" charset="0"/>
                            <a:cs typeface="Times New Roman" panose="02020603050405020304" pitchFamily="18" charset="0"/>
                          </a:rPr>
                          <m:t>−1</m:t>
                        </m:r>
                      </m:sup>
                      <m:e>
                        <m:sSup>
                          <m:sSupPr>
                            <m:ctrlPr>
                              <a:rPr lang="en-US" i="1" dirty="0">
                                <a:solidFill>
                                  <a:schemeClr val="tx1">
                                    <a:lumMod val="50000"/>
                                  </a:schemeClr>
                                </a:solidFill>
                                <a:latin typeface="Cambria Math" panose="02040503050406030204" pitchFamily="18" charset="0"/>
                                <a:cs typeface="Times New Roman" panose="02020603050405020304" pitchFamily="18" charset="0"/>
                              </a:rPr>
                            </m:ctrlPr>
                          </m:sSupPr>
                          <m:e>
                            <m:r>
                              <a:rPr lang="en-US" i="1" dirty="0">
                                <a:solidFill>
                                  <a:schemeClr val="tx1">
                                    <a:lumMod val="50000"/>
                                  </a:schemeClr>
                                </a:solidFill>
                                <a:latin typeface="Cambria Math" panose="02040503050406030204" pitchFamily="18" charset="0"/>
                                <a:cs typeface="Times New Roman" panose="02020603050405020304" pitchFamily="18" charset="0"/>
                              </a:rPr>
                              <m:t>(−1)</m:t>
                            </m:r>
                          </m:e>
                          <m:sup>
                            <m:r>
                              <a:rPr lang="en-US" i="1" dirty="0">
                                <a:solidFill>
                                  <a:schemeClr val="tx1">
                                    <a:lumMod val="50000"/>
                                  </a:schemeClr>
                                </a:solidFill>
                                <a:latin typeface="Cambria Math" panose="02040503050406030204" pitchFamily="18" charset="0"/>
                                <a:cs typeface="Times New Roman" panose="02020603050405020304" pitchFamily="18" charset="0"/>
                              </a:rPr>
                              <m:t>𝑓</m:t>
                            </m:r>
                            <m:r>
                              <a:rPr lang="en-US" i="1" dirty="0">
                                <a:solidFill>
                                  <a:schemeClr val="tx1">
                                    <a:lumMod val="50000"/>
                                  </a:schemeClr>
                                </a:solidFill>
                                <a:latin typeface="Cambria Math" panose="02040503050406030204" pitchFamily="18" charset="0"/>
                                <a:cs typeface="Times New Roman" panose="02020603050405020304" pitchFamily="18" charset="0"/>
                              </a:rPr>
                              <m:t>(</m:t>
                            </m:r>
                            <m:r>
                              <a:rPr lang="en-US" i="1" dirty="0">
                                <a:solidFill>
                                  <a:schemeClr val="tx1">
                                    <a:lumMod val="50000"/>
                                  </a:schemeClr>
                                </a:solidFill>
                                <a:latin typeface="Cambria Math" panose="02040503050406030204" pitchFamily="18" charset="0"/>
                                <a:cs typeface="Times New Roman" panose="02020603050405020304" pitchFamily="18" charset="0"/>
                              </a:rPr>
                              <m:t>𝑥</m:t>
                            </m:r>
                            <m:r>
                              <a:rPr lang="en-US" i="1" dirty="0">
                                <a:solidFill>
                                  <a:schemeClr val="tx1">
                                    <a:lumMod val="50000"/>
                                  </a:schemeClr>
                                </a:solidFill>
                                <a:latin typeface="Cambria Math" panose="02040503050406030204" pitchFamily="18" charset="0"/>
                                <a:cs typeface="Times New Roman" panose="02020603050405020304" pitchFamily="18" charset="0"/>
                              </a:rPr>
                              <m:t>)</m:t>
                            </m:r>
                          </m:sup>
                        </m:sSup>
                        <m:r>
                          <m:rPr>
                            <m:nor/>
                          </m:rPr>
                          <a:rPr lang="en-US" dirty="0">
                            <a:solidFill>
                              <a:schemeClr val="tx1">
                                <a:lumMod val="50000"/>
                              </a:schemeClr>
                            </a:solidFill>
                            <a:latin typeface="Times New Roman" panose="02020603050405020304" pitchFamily="18" charset="0"/>
                            <a:cs typeface="Times New Roman" panose="02020603050405020304" pitchFamily="18" charset="0"/>
                          </a:rPr>
                          <m:t>|</m:t>
                        </m:r>
                        <m:r>
                          <a:rPr lang="en-US" b="0" i="1" baseline="30000" dirty="0" smtClean="0">
                            <a:solidFill>
                              <a:schemeClr val="tx1">
                                <a:lumMod val="50000"/>
                              </a:schemeClr>
                            </a:solidFill>
                            <a:latin typeface="Cambria Math" panose="02040503050406030204" pitchFamily="18" charset="0"/>
                            <a:cs typeface="Times New Roman" panose="02020603050405020304" pitchFamily="18" charset="0"/>
                          </a:rPr>
                          <m:t>2</m:t>
                        </m:r>
                      </m:e>
                    </m:nary>
                  </m:oMath>
                </a14:m>
                <a:r>
                  <a:rPr lang="en-US" dirty="0">
                    <a:solidFill>
                      <a:schemeClr val="tx1">
                        <a:lumMod val="50000"/>
                      </a:schemeClr>
                    </a:solidFill>
                    <a:latin typeface="Times New Roman" panose="02020603050405020304" pitchFamily="18" charset="0"/>
                    <a:cs typeface="Times New Roman" panose="02020603050405020304" pitchFamily="18" charset="0"/>
                  </a:rPr>
                  <a:t>, </a:t>
                </a:r>
              </a:p>
              <a:p>
                <a:pPr marL="76200" indent="0" algn="ctr">
                  <a:buNone/>
                </a:pPr>
                <a:r>
                  <a:rPr lang="en-US" dirty="0">
                    <a:solidFill>
                      <a:schemeClr val="tx1">
                        <a:lumMod val="50000"/>
                      </a:schemeClr>
                    </a:solidFill>
                    <a:latin typeface="Times New Roman" panose="02020603050405020304" pitchFamily="18" charset="0"/>
                    <a:cs typeface="Times New Roman" panose="02020603050405020304" pitchFamily="18" charset="0"/>
                  </a:rPr>
                  <a:t>which evaluates to 1 if </a:t>
                </a:r>
                <a:r>
                  <a:rPr lang="en-US" i="1" dirty="0">
                    <a:solidFill>
                      <a:schemeClr val="tx1">
                        <a:lumMod val="50000"/>
                      </a:schemeClr>
                    </a:solidFill>
                    <a:latin typeface="Times New Roman" panose="02020603050405020304" pitchFamily="18" charset="0"/>
                    <a:cs typeface="Times New Roman" panose="02020603050405020304" pitchFamily="18" charset="0"/>
                  </a:rPr>
                  <a:t>f(x) </a:t>
                </a:r>
                <a:r>
                  <a:rPr lang="en-US" dirty="0">
                    <a:solidFill>
                      <a:schemeClr val="tx1">
                        <a:lumMod val="50000"/>
                      </a:schemeClr>
                    </a:solidFill>
                    <a:latin typeface="Times New Roman" panose="02020603050405020304" pitchFamily="18" charset="0"/>
                    <a:cs typeface="Times New Roman" panose="02020603050405020304" pitchFamily="18" charset="0"/>
                  </a:rPr>
                  <a:t>is constant and 0 if </a:t>
                </a:r>
                <a:r>
                  <a:rPr lang="en-US" i="1" dirty="0">
                    <a:solidFill>
                      <a:schemeClr val="tx1">
                        <a:lumMod val="50000"/>
                      </a:schemeClr>
                    </a:solidFill>
                    <a:latin typeface="Times New Roman" panose="02020603050405020304" pitchFamily="18" charset="0"/>
                    <a:cs typeface="Times New Roman" panose="02020603050405020304" pitchFamily="18" charset="0"/>
                  </a:rPr>
                  <a:t>f(x) </a:t>
                </a:r>
                <a:r>
                  <a:rPr lang="en-US" dirty="0">
                    <a:solidFill>
                      <a:schemeClr val="tx1">
                        <a:lumMod val="50000"/>
                      </a:schemeClr>
                    </a:solidFill>
                    <a:latin typeface="Times New Roman" panose="02020603050405020304" pitchFamily="18" charset="0"/>
                    <a:cs typeface="Times New Roman" panose="02020603050405020304" pitchFamily="18" charset="0"/>
                  </a:rPr>
                  <a:t>is balanced. </a:t>
                </a:r>
              </a:p>
              <a:p>
                <a:pPr marL="7620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 </a:t>
                </a:r>
              </a:p>
            </p:txBody>
          </p:sp>
        </mc:Choice>
        <mc:Fallback xmlns="">
          <p:sp>
            <p:nvSpPr>
              <p:cNvPr id="2" name="Text Placeholder 1">
                <a:extLst>
                  <a:ext uri="{FF2B5EF4-FFF2-40B4-BE49-F238E27FC236}">
                    <a16:creationId xmlns:a16="http://schemas.microsoft.com/office/drawing/2014/main" id="{1F7F803F-DC31-35F2-1591-59228FD4796E}"/>
                  </a:ext>
                </a:extLst>
              </p:cNvPr>
              <p:cNvSpPr>
                <a:spLocks noGrp="1" noRot="1" noChangeAspect="1" noMove="1" noResize="1" noEditPoints="1" noAdjustHandles="1" noChangeArrowheads="1" noChangeShapeType="1" noTextEdit="1"/>
              </p:cNvSpPr>
              <p:nvPr>
                <p:ph type="body" idx="1"/>
              </p:nvPr>
            </p:nvSpPr>
            <p:spPr>
              <a:xfrm>
                <a:off x="1001339" y="3615398"/>
                <a:ext cx="10287000" cy="2264898"/>
              </a:xfrm>
              <a:blipFill>
                <a:blip r:embed="rId2"/>
                <a:stretch>
                  <a:fillRect l="-123"/>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4750695-B7DC-FE7C-95CC-44BC98FFFB6F}"/>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C484406A-DE26-E69E-A78C-418E44C03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pic>
        <p:nvPicPr>
          <p:cNvPr id="7" name="Picture 6" descr="A picture containing text, clock&#10;&#10;Description automatically generated">
            <a:extLst>
              <a:ext uri="{FF2B5EF4-FFF2-40B4-BE49-F238E27FC236}">
                <a16:creationId xmlns:a16="http://schemas.microsoft.com/office/drawing/2014/main" id="{D1F7BF5A-A9D3-6243-C97B-66E74437FFB2}"/>
              </a:ext>
            </a:extLst>
          </p:cNvPr>
          <p:cNvPicPr>
            <a:picLocks noChangeAspect="1"/>
          </p:cNvPicPr>
          <p:nvPr/>
        </p:nvPicPr>
        <p:blipFill>
          <a:blip r:embed="rId3"/>
          <a:stretch>
            <a:fillRect/>
          </a:stretch>
        </p:blipFill>
        <p:spPr>
          <a:xfrm>
            <a:off x="1672203" y="868290"/>
            <a:ext cx="9172907" cy="2895724"/>
          </a:xfrm>
          <a:prstGeom prst="rect">
            <a:avLst/>
          </a:prstGeom>
        </p:spPr>
      </p:pic>
    </p:spTree>
    <p:extLst>
      <p:ext uri="{BB962C8B-B14F-4D97-AF65-F5344CB8AC3E}">
        <p14:creationId xmlns:p14="http://schemas.microsoft.com/office/powerpoint/2010/main" val="1156485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CD5A36-E28B-82E8-44E6-9F22AFC4535D}"/>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BBB488B1-3611-35E3-A962-B33F167D55C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96003F2-5A26-EBD1-BC41-CA63FD497568}"/>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2E1D289E-93A0-3E56-14CC-FE27F8FA1C9C}"/>
              </a:ext>
            </a:extLst>
          </p:cNvPr>
          <p:cNvSpPr>
            <a:spLocks noGrp="1"/>
          </p:cNvSpPr>
          <p:nvPr>
            <p:ph type="body" idx="3"/>
          </p:nvPr>
        </p:nvSpPr>
        <p:spPr/>
        <p:txBody>
          <a:bodyPr/>
          <a:lstStyle/>
          <a:p>
            <a:r>
              <a:rPr lang="en-US" dirty="0"/>
              <a:t>Deutsch-</a:t>
            </a:r>
            <a:r>
              <a:rPr lang="en-US" dirty="0" err="1"/>
              <a:t>Jozsa</a:t>
            </a:r>
            <a:r>
              <a:rPr lang="en-US" dirty="0"/>
              <a:t> algorithm </a:t>
            </a:r>
          </a:p>
        </p:txBody>
      </p:sp>
      <p:sp>
        <p:nvSpPr>
          <p:cNvPr id="6" name="Slide Number Placeholder 5">
            <a:extLst>
              <a:ext uri="{FF2B5EF4-FFF2-40B4-BE49-F238E27FC236}">
                <a16:creationId xmlns:a16="http://schemas.microsoft.com/office/drawing/2014/main" id="{33A86A4F-E14E-D0F5-0588-C4A1B989B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pic>
        <p:nvPicPr>
          <p:cNvPr id="19" name="Picture 18">
            <a:extLst>
              <a:ext uri="{FF2B5EF4-FFF2-40B4-BE49-F238E27FC236}">
                <a16:creationId xmlns:a16="http://schemas.microsoft.com/office/drawing/2014/main" id="{0060AF8C-39C5-7974-AF12-6F6F914DF561}"/>
              </a:ext>
            </a:extLst>
          </p:cNvPr>
          <p:cNvPicPr>
            <a:picLocks noChangeAspect="1"/>
          </p:cNvPicPr>
          <p:nvPr/>
        </p:nvPicPr>
        <p:blipFill>
          <a:blip r:embed="rId3"/>
          <a:stretch>
            <a:fillRect/>
          </a:stretch>
        </p:blipFill>
        <p:spPr>
          <a:xfrm>
            <a:off x="1572065" y="1"/>
            <a:ext cx="7569298" cy="6857999"/>
          </a:xfrm>
          <a:prstGeom prst="rect">
            <a:avLst/>
          </a:prstGeom>
        </p:spPr>
      </p:pic>
    </p:spTree>
    <p:extLst>
      <p:ext uri="{BB962C8B-B14F-4D97-AF65-F5344CB8AC3E}">
        <p14:creationId xmlns:p14="http://schemas.microsoft.com/office/powerpoint/2010/main" val="2957194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CD5A36-E28B-82E8-44E6-9F22AFC4535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BB488B1-3611-35E3-A962-B33F167D55C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96003F2-5A26-EBD1-BC41-CA63FD497568}"/>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2E1D289E-93A0-3E56-14CC-FE27F8FA1C9C}"/>
              </a:ext>
            </a:extLst>
          </p:cNvPr>
          <p:cNvSpPr>
            <a:spLocks noGrp="1"/>
          </p:cNvSpPr>
          <p:nvPr>
            <p:ph type="body" idx="3"/>
          </p:nvPr>
        </p:nvSpPr>
        <p:spPr/>
        <p:txBody>
          <a:bodyPr/>
          <a:lstStyle/>
          <a:p>
            <a:r>
              <a:rPr lang="en-US" dirty="0"/>
              <a:t>Deutsch-</a:t>
            </a:r>
            <a:r>
              <a:rPr lang="en-US" dirty="0" err="1"/>
              <a:t>Jozsa</a:t>
            </a:r>
            <a:r>
              <a:rPr lang="en-US" dirty="0"/>
              <a:t> algorithm </a:t>
            </a:r>
          </a:p>
        </p:txBody>
      </p:sp>
      <p:sp>
        <p:nvSpPr>
          <p:cNvPr id="6" name="Slide Number Placeholder 5">
            <a:extLst>
              <a:ext uri="{FF2B5EF4-FFF2-40B4-BE49-F238E27FC236}">
                <a16:creationId xmlns:a16="http://schemas.microsoft.com/office/drawing/2014/main" id="{33A86A4F-E14E-D0F5-0588-C4A1B989B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pic>
        <p:nvPicPr>
          <p:cNvPr id="9" name="Picture 8" descr="Table&#10;&#10;Description automatically generated">
            <a:extLst>
              <a:ext uri="{FF2B5EF4-FFF2-40B4-BE49-F238E27FC236}">
                <a16:creationId xmlns:a16="http://schemas.microsoft.com/office/drawing/2014/main" id="{F4132DE8-5901-C008-73A7-B7497841F025}"/>
              </a:ext>
            </a:extLst>
          </p:cNvPr>
          <p:cNvPicPr>
            <a:picLocks noChangeAspect="1"/>
          </p:cNvPicPr>
          <p:nvPr/>
        </p:nvPicPr>
        <p:blipFill>
          <a:blip r:embed="rId3"/>
          <a:stretch>
            <a:fillRect/>
          </a:stretch>
        </p:blipFill>
        <p:spPr>
          <a:xfrm>
            <a:off x="418307" y="818147"/>
            <a:ext cx="5764914" cy="5533701"/>
          </a:xfrm>
          <a:prstGeom prst="rect">
            <a:avLst/>
          </a:prstGeom>
        </p:spPr>
      </p:pic>
      <p:pic>
        <p:nvPicPr>
          <p:cNvPr id="13" name="Picture 12" descr="Chart, treemap chart&#10;&#10;Description automatically generated">
            <a:extLst>
              <a:ext uri="{FF2B5EF4-FFF2-40B4-BE49-F238E27FC236}">
                <a16:creationId xmlns:a16="http://schemas.microsoft.com/office/drawing/2014/main" id="{895EC190-9F6B-7094-299F-850CD59AF91D}"/>
              </a:ext>
            </a:extLst>
          </p:cNvPr>
          <p:cNvPicPr>
            <a:picLocks noChangeAspect="1"/>
          </p:cNvPicPr>
          <p:nvPr/>
        </p:nvPicPr>
        <p:blipFill>
          <a:blip r:embed="rId4"/>
          <a:stretch>
            <a:fillRect/>
          </a:stretch>
        </p:blipFill>
        <p:spPr>
          <a:xfrm>
            <a:off x="6513211" y="2148840"/>
            <a:ext cx="4775128" cy="4057189"/>
          </a:xfrm>
          <a:prstGeom prst="rect">
            <a:avLst/>
          </a:prstGeom>
        </p:spPr>
      </p:pic>
    </p:spTree>
    <p:extLst>
      <p:ext uri="{BB962C8B-B14F-4D97-AF65-F5344CB8AC3E}">
        <p14:creationId xmlns:p14="http://schemas.microsoft.com/office/powerpoint/2010/main" val="419298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272E31-D842-C053-57DC-3FE3B490BC5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Pauli-X gate </a:t>
            </a:r>
          </a:p>
        </p:txBody>
      </p:sp>
      <p:sp>
        <p:nvSpPr>
          <p:cNvPr id="4" name="Text Placeholder 3">
            <a:extLst>
              <a:ext uri="{FF2B5EF4-FFF2-40B4-BE49-F238E27FC236}">
                <a16:creationId xmlns:a16="http://schemas.microsoft.com/office/drawing/2014/main" id="{64B9E286-17C8-9227-8560-46AF33784CDD}"/>
              </a:ext>
            </a:extLst>
          </p:cNvPr>
          <p:cNvSpPr>
            <a:spLocks noGrp="1"/>
          </p:cNvSpPr>
          <p:nvPr>
            <p:ph type="body" idx="2"/>
          </p:nvPr>
        </p:nvSpPr>
        <p:spPr/>
        <p:txBody>
          <a:bodyPr/>
          <a:lstStyle/>
          <a:p>
            <a:r>
              <a:rPr lang="en-US" dirty="0"/>
              <a:t>maps |0&gt; to |1&gt; and |1&gt; to |0&gt;. </a:t>
            </a:r>
          </a:p>
          <a:p>
            <a:endParaRPr lang="en-US" dirty="0"/>
          </a:p>
        </p:txBody>
      </p:sp>
      <p:sp>
        <p:nvSpPr>
          <p:cNvPr id="5" name="Text Placeholder 4">
            <a:extLst>
              <a:ext uri="{FF2B5EF4-FFF2-40B4-BE49-F238E27FC236}">
                <a16:creationId xmlns:a16="http://schemas.microsoft.com/office/drawing/2014/main" id="{A88D8C36-B090-77D8-51DC-A902C85D073A}"/>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5428B653-B33D-92F3-710C-9A7FD34F4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31" name="Picture 30" descr="A picture containing text, clock, watch&#10;&#10;Description automatically generated">
            <a:extLst>
              <a:ext uri="{FF2B5EF4-FFF2-40B4-BE49-F238E27FC236}">
                <a16:creationId xmlns:a16="http://schemas.microsoft.com/office/drawing/2014/main" id="{D7654574-7593-347F-3AB5-2F1A1E0E62B3}"/>
              </a:ext>
            </a:extLst>
          </p:cNvPr>
          <p:cNvPicPr>
            <a:picLocks noChangeAspect="1"/>
          </p:cNvPicPr>
          <p:nvPr/>
        </p:nvPicPr>
        <p:blipFill>
          <a:blip r:embed="rId3"/>
          <a:stretch>
            <a:fillRect/>
          </a:stretch>
        </p:blipFill>
        <p:spPr>
          <a:xfrm>
            <a:off x="1664908" y="2562081"/>
            <a:ext cx="3823514" cy="1694856"/>
          </a:xfrm>
          <a:prstGeom prst="rect">
            <a:avLst/>
          </a:prstGeom>
        </p:spPr>
      </p:pic>
      <p:sp>
        <p:nvSpPr>
          <p:cNvPr id="36" name="TextBox 35">
            <a:extLst>
              <a:ext uri="{FF2B5EF4-FFF2-40B4-BE49-F238E27FC236}">
                <a16:creationId xmlns:a16="http://schemas.microsoft.com/office/drawing/2014/main" id="{545BB60E-9A39-2F0D-5D25-FD0F628CCCC1}"/>
              </a:ext>
            </a:extLst>
          </p:cNvPr>
          <p:cNvSpPr txBox="1"/>
          <p:nvPr/>
        </p:nvSpPr>
        <p:spPr>
          <a:xfrm>
            <a:off x="1453062" y="4823865"/>
            <a:ext cx="3872195" cy="707886"/>
          </a:xfrm>
          <a:prstGeom prst="rect">
            <a:avLst/>
          </a:prstGeom>
          <a:noFill/>
        </p:spPr>
        <p:txBody>
          <a:bodyPr wrap="square" rtlCol="0">
            <a:spAutoFit/>
          </a:bodyPr>
          <a:lstStyle/>
          <a:p>
            <a:r>
              <a:rPr lang="en-US" b="1" dirty="0">
                <a:solidFill>
                  <a:schemeClr val="dk1"/>
                </a:solidFill>
                <a:latin typeface="Calibri"/>
                <a:ea typeface="Calibri"/>
                <a:cs typeface="Calibri"/>
                <a:sym typeface="Calibri"/>
              </a:rPr>
              <a:t> </a:t>
            </a:r>
            <a:r>
              <a:rPr lang="en-US" sz="2000" dirty="0">
                <a:solidFill>
                  <a:schemeClr val="tx1">
                    <a:lumMod val="75000"/>
                  </a:schemeClr>
                </a:solidFill>
                <a:latin typeface="Times New Roman" panose="02020603050405020304" pitchFamily="18" charset="0"/>
                <a:ea typeface="Calibri"/>
                <a:cs typeface="Times New Roman" panose="02020603050405020304" pitchFamily="18" charset="0"/>
                <a:sym typeface="Calibri"/>
              </a:rPr>
              <a:t>Applying the X gate on the IBM Q simulator and measuring the output </a:t>
            </a:r>
            <a:endParaRPr lang="en-US" sz="2000" dirty="0">
              <a:solidFill>
                <a:schemeClr val="tx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3488B8-41C5-F49F-4A0C-58B92DE933CF}"/>
              </a:ext>
            </a:extLst>
          </p:cNvPr>
          <p:cNvPicPr>
            <a:picLocks noChangeAspect="1"/>
          </p:cNvPicPr>
          <p:nvPr/>
        </p:nvPicPr>
        <p:blipFill rotWithShape="1">
          <a:blip r:embed="rId4"/>
          <a:srcRect r="3925" b="3365"/>
          <a:stretch/>
        </p:blipFill>
        <p:spPr>
          <a:xfrm>
            <a:off x="6344154" y="1354860"/>
            <a:ext cx="4893822" cy="3822948"/>
          </a:xfrm>
          <a:prstGeom prst="rect">
            <a:avLst/>
          </a:prstGeom>
        </p:spPr>
      </p:pic>
    </p:spTree>
    <p:extLst>
      <p:ext uri="{BB962C8B-B14F-4D97-AF65-F5344CB8AC3E}">
        <p14:creationId xmlns:p14="http://schemas.microsoft.com/office/powerpoint/2010/main" val="1328921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BBB692-CEE9-FBA0-7220-40FDBF5A1D0C}"/>
              </a:ext>
            </a:extLst>
          </p:cNvPr>
          <p:cNvSpPr>
            <a:spLocks noGrp="1"/>
          </p:cNvSpPr>
          <p:nvPr>
            <p:ph type="body" idx="1"/>
          </p:nvPr>
        </p:nvSpPr>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Although of little current practical use, the Deutsch-</a:t>
            </a:r>
            <a:r>
              <a:rPr lang="en-US" dirty="0" err="1">
                <a:solidFill>
                  <a:schemeClr val="tx1">
                    <a:lumMod val="50000"/>
                  </a:schemeClr>
                </a:solidFill>
                <a:latin typeface="Times New Roman" panose="02020603050405020304" pitchFamily="18" charset="0"/>
                <a:cs typeface="Times New Roman" panose="02020603050405020304" pitchFamily="18" charset="0"/>
              </a:rPr>
              <a:t>Jozsa</a:t>
            </a:r>
            <a:r>
              <a:rPr lang="en-US" dirty="0">
                <a:solidFill>
                  <a:schemeClr val="tx1">
                    <a:lumMod val="50000"/>
                  </a:schemeClr>
                </a:solidFill>
                <a:latin typeface="Times New Roman" panose="02020603050405020304" pitchFamily="18" charset="0"/>
                <a:cs typeface="Times New Roman" panose="02020603050405020304" pitchFamily="18" charset="0"/>
              </a:rPr>
              <a:t> algorithm is one of the first examples of a quantum algorithm that is exponentially faster than any possible deterministic classical algorithm.</a:t>
            </a:r>
          </a:p>
          <a:p>
            <a:r>
              <a:rPr lang="en-US" dirty="0">
                <a:solidFill>
                  <a:schemeClr val="tx1">
                    <a:lumMod val="50000"/>
                  </a:schemeClr>
                </a:solidFill>
                <a:latin typeface="Times New Roman" panose="02020603050405020304" pitchFamily="18" charset="0"/>
                <a:cs typeface="Times New Roman" panose="02020603050405020304" pitchFamily="18" charset="0"/>
              </a:rPr>
              <a:t>Quantum computer will eventually do computations that are too difficult for conventional computer. </a:t>
            </a:r>
          </a:p>
        </p:txBody>
      </p:sp>
      <p:sp>
        <p:nvSpPr>
          <p:cNvPr id="3" name="Title 2">
            <a:extLst>
              <a:ext uri="{FF2B5EF4-FFF2-40B4-BE49-F238E27FC236}">
                <a16:creationId xmlns:a16="http://schemas.microsoft.com/office/drawing/2014/main" id="{0940391B-DE1B-E93A-D6C2-96D5CD57E2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Ideas</a:t>
            </a:r>
          </a:p>
        </p:txBody>
      </p:sp>
      <p:sp>
        <p:nvSpPr>
          <p:cNvPr id="4" name="Text Placeholder 3">
            <a:extLst>
              <a:ext uri="{FF2B5EF4-FFF2-40B4-BE49-F238E27FC236}">
                <a16:creationId xmlns:a16="http://schemas.microsoft.com/office/drawing/2014/main" id="{6155A924-2C47-E497-CAF9-727B672F7690}"/>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82D9B88A-2A6B-CD44-DEC9-9E91B65DB20E}"/>
              </a:ext>
            </a:extLst>
          </p:cNvPr>
          <p:cNvSpPr>
            <a:spLocks noGrp="1"/>
          </p:cNvSpPr>
          <p:nvPr>
            <p:ph type="body" idx="3"/>
          </p:nvPr>
        </p:nvSpPr>
        <p:spPr/>
        <p:txBody>
          <a:bodyPr/>
          <a:lstStyle/>
          <a:p>
            <a:endParaRPr lang="en-US"/>
          </a:p>
        </p:txBody>
      </p:sp>
      <p:sp>
        <p:nvSpPr>
          <p:cNvPr id="6" name="Slide Number Placeholder 5">
            <a:extLst>
              <a:ext uri="{FF2B5EF4-FFF2-40B4-BE49-F238E27FC236}">
                <a16:creationId xmlns:a16="http://schemas.microsoft.com/office/drawing/2014/main" id="{760C2C1D-E386-FB24-8CFA-C81679B9E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spTree>
    <p:extLst>
      <p:ext uri="{BB962C8B-B14F-4D97-AF65-F5344CB8AC3E}">
        <p14:creationId xmlns:p14="http://schemas.microsoft.com/office/powerpoint/2010/main" val="2604073464"/>
      </p:ext>
    </p:extLst>
  </p:cSld>
  <p:clrMapOvr>
    <a:masterClrMapping/>
  </p:clrMapOvr>
</p:sld>
</file>

<file path=ppt/theme/theme1.xml><?xml version="1.0" encoding="utf-8"?>
<a:theme xmlns:a="http://schemas.openxmlformats.org/drawingml/2006/main" name="NCAT_Brand">
  <a:themeElements>
    <a:clrScheme name="Custom 19">
      <a:dk1>
        <a:srgbClr val="4C4C4C"/>
      </a:dk1>
      <a:lt1>
        <a:srgbClr val="FFFFFF"/>
      </a:lt1>
      <a:dk2>
        <a:srgbClr val="44546A"/>
      </a:dk2>
      <a:lt2>
        <a:srgbClr val="C2C2C2"/>
      </a:lt2>
      <a:accent1>
        <a:srgbClr val="004684"/>
      </a:accent1>
      <a:accent2>
        <a:srgbClr val="FDB927"/>
      </a:accent2>
      <a:accent3>
        <a:srgbClr val="666666"/>
      </a:accent3>
      <a:accent4>
        <a:srgbClr val="FDB927"/>
      </a:accent4>
      <a:accent5>
        <a:srgbClr val="5B9BD5"/>
      </a:accent5>
      <a:accent6>
        <a:srgbClr val="70AD47"/>
      </a:accent6>
      <a:hlink>
        <a:srgbClr val="004683"/>
      </a:hlink>
      <a:folHlink>
        <a:srgbClr val="0046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2704</TotalTime>
  <Words>4750</Words>
  <Application>Microsoft Macintosh PowerPoint</Application>
  <PresentationFormat>Widescreen</PresentationFormat>
  <Paragraphs>472</Paragraphs>
  <Slides>90</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Calibri</vt:lpstr>
      <vt:lpstr>Cambria Math</vt:lpstr>
      <vt:lpstr>Arial</vt:lpstr>
      <vt:lpstr>Libre Franklin Medium</vt:lpstr>
      <vt:lpstr>Wingdings</vt:lpstr>
      <vt:lpstr>Courier New</vt:lpstr>
      <vt:lpstr>Libre Franklin Black</vt:lpstr>
      <vt:lpstr>Libre Franklin</vt:lpstr>
      <vt:lpstr>Times New Roman</vt:lpstr>
      <vt:lpstr>NCAT_Brand</vt:lpstr>
      <vt:lpstr>Quantum Computing</vt:lpstr>
      <vt:lpstr>If quantum computing is the wave of the future, what do I need to do to ride this wave?  Seek to understand the world of quantum and separate the hype from reality. </vt:lpstr>
      <vt:lpstr>Bit, Qbit</vt:lpstr>
      <vt:lpstr>Dirac Bra-Ket Notation  </vt:lpstr>
      <vt:lpstr>Bloch Sphere</vt:lpstr>
      <vt:lpstr>Single-Qubit Gates</vt:lpstr>
      <vt:lpstr>PowerPoint Presentation</vt:lpstr>
      <vt:lpstr>PowerPoint Presentation</vt:lpstr>
      <vt:lpstr>Pauli-X gate </vt:lpstr>
      <vt:lpstr>Apply a NOT gate on single qubit</vt:lpstr>
      <vt:lpstr>Hadamard Gate</vt:lpstr>
      <vt:lpstr>Apply a H gate on single qubit without Measurement</vt:lpstr>
      <vt:lpstr>Apply a H gate on single qubit with Measurement</vt:lpstr>
      <vt:lpstr>PowerPoint Presentation</vt:lpstr>
      <vt:lpstr>Z Gate</vt:lpstr>
      <vt:lpstr>Apply X-H-Z-H gate on single qubit with Measurement</vt:lpstr>
      <vt:lpstr>Apply H-Z-H-X gate on single qubit with Measurement</vt:lpstr>
      <vt:lpstr>Big Ideas</vt:lpstr>
      <vt:lpstr>Multi-Qubit Gates</vt:lpstr>
      <vt:lpstr>PowerPoint Presentation</vt:lpstr>
      <vt:lpstr>Qiskit</vt:lpstr>
      <vt:lpstr>Qiskit [kiss-kit] </vt:lpstr>
      <vt:lpstr>Anaconda Distribution</vt:lpstr>
      <vt:lpstr>Jupyder Notebook</vt:lpstr>
      <vt:lpstr>What happens when I run Jupyter?</vt:lpstr>
      <vt:lpstr>Jupyter start screen</vt:lpstr>
      <vt:lpstr>Jupyter start screen</vt:lpstr>
      <vt:lpstr>Qiskit Installation</vt:lpstr>
      <vt:lpstr>PowerPoint Presentation</vt:lpstr>
      <vt:lpstr>Introduction to Qiskit </vt:lpstr>
      <vt:lpstr>PowerPoint Presentation</vt:lpstr>
      <vt:lpstr>Workflow Step–by–Step </vt:lpstr>
      <vt:lpstr>Step 1: Import Packages</vt:lpstr>
      <vt:lpstr>Step 2: Initialize Variables </vt:lpstr>
      <vt:lpstr>Step 3: Add Gates </vt:lpstr>
      <vt:lpstr>Step 4: Visualize the Circuit </vt:lpstr>
      <vt:lpstr>Step 5: Simulate the Experiment </vt:lpstr>
      <vt:lpstr>Step 6: Visualize the Results </vt:lpstr>
      <vt:lpstr>PowerPoint Presentation</vt:lpstr>
      <vt:lpstr>PowerPoint Presentation</vt:lpstr>
      <vt:lpstr>The Observer Effect  </vt:lpstr>
      <vt:lpstr>PowerPoint Presentation</vt:lpstr>
      <vt:lpstr>Properties of Quantum Computing</vt:lpstr>
      <vt:lpstr>Basic Properties of Quantum Computing </vt:lpstr>
      <vt:lpstr>Superposition</vt:lpstr>
      <vt:lpstr>Interference</vt:lpstr>
      <vt:lpstr>PowerPoint Presentation</vt:lpstr>
      <vt:lpstr>How is interference utilized in quantum computation?</vt:lpstr>
      <vt:lpstr>PowerPoint Presentation</vt:lpstr>
      <vt:lpstr>Entanglement</vt:lpstr>
      <vt:lpstr>“Spooky action at a distance” - Einstein </vt:lpstr>
      <vt:lpstr>PowerPoint Presentation</vt:lpstr>
      <vt:lpstr>Controlled NOT (CNOT)</vt:lpstr>
      <vt:lpstr>Control - Target</vt:lpstr>
      <vt:lpstr>CNOT Circuit</vt:lpstr>
      <vt:lpstr>Bell States</vt:lpstr>
      <vt:lpstr>Bell States</vt:lpstr>
      <vt:lpstr>Entangled </vt:lpstr>
      <vt:lpstr>Big Ideas</vt:lpstr>
      <vt:lpstr>PowerPoint Presentation</vt:lpstr>
      <vt:lpstr>PowerPoint Presentation</vt:lpstr>
      <vt:lpstr>PowerPoint Presentation</vt:lpstr>
      <vt:lpstr>Quantum Teleportation</vt:lpstr>
      <vt:lpstr>Quantum Teleportation  </vt:lpstr>
      <vt:lpstr>PowerPoint Presentation</vt:lpstr>
      <vt:lpstr>PowerPoint Presentation</vt:lpstr>
      <vt:lpstr>Mathematical description of this three-qubit protocol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Ideas</vt:lpstr>
      <vt:lpstr>Quantum Algorithm</vt:lpstr>
      <vt:lpstr>Deutsch-Jozsa Algorithm</vt:lpstr>
      <vt:lpstr>The Classical Solution</vt:lpstr>
      <vt:lpstr>The Quantum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Machine Learning</dc:title>
  <dc:creator>刘阳</dc:creator>
  <cp:lastModifiedBy>Yang Liu</cp:lastModifiedBy>
  <cp:revision>319</cp:revision>
  <dcterms:created xsi:type="dcterms:W3CDTF">2020-06-10T05:03:46Z</dcterms:created>
  <dcterms:modified xsi:type="dcterms:W3CDTF">2022-06-19T03:53:14Z</dcterms:modified>
</cp:coreProperties>
</file>